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0.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1.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6.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8.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20.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1.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2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2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4.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5.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26.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7.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28.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29.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30.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3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32.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33.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34.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35.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6.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37.xml" ContentType="application/vnd.openxmlformats-officedocument.theme+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3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39.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40.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41.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42.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43.xml" ContentType="application/vnd.openxmlformats-officedocument.theme+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44.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5.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46.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65" r:id="rId23"/>
    <p:sldMasterId id="2147485714" r:id="rId24"/>
    <p:sldMasterId id="2147486472" r:id="rId25"/>
    <p:sldMasterId id="2147486594" r:id="rId26"/>
    <p:sldMasterId id="2147486871" r:id="rId27"/>
    <p:sldMasterId id="2147487120" r:id="rId28"/>
    <p:sldMasterId id="2147487144" r:id="rId29"/>
    <p:sldMasterId id="2147487194" r:id="rId30"/>
    <p:sldMasterId id="2147487206" r:id="rId31"/>
    <p:sldMasterId id="2147487258" r:id="rId32"/>
    <p:sldMasterId id="2147487574" r:id="rId33"/>
    <p:sldMasterId id="2147487623" r:id="rId34"/>
    <p:sldMasterId id="2147487743" r:id="rId35"/>
    <p:sldMasterId id="2147488085" r:id="rId36"/>
    <p:sldMasterId id="2147488097" r:id="rId37"/>
    <p:sldMasterId id="2147488265" r:id="rId38"/>
    <p:sldMasterId id="2147488340" r:id="rId39"/>
    <p:sldMasterId id="2147488378" r:id="rId40"/>
    <p:sldMasterId id="2147488559" r:id="rId41"/>
    <p:sldMasterId id="2147488991" r:id="rId42"/>
    <p:sldMasterId id="2147489216" r:id="rId43"/>
    <p:sldMasterId id="2147489228" r:id="rId44"/>
    <p:sldMasterId id="2147489252" r:id="rId45"/>
    <p:sldMasterId id="2147489265" r:id="rId46"/>
    <p:sldMasterId id="2147489277" r:id="rId47"/>
  </p:sldMasterIdLst>
  <p:notesMasterIdLst>
    <p:notesMasterId r:id="rId71"/>
  </p:notesMasterIdLst>
  <p:handoutMasterIdLst>
    <p:handoutMasterId r:id="rId72"/>
  </p:handoutMasterIdLst>
  <p:sldIdLst>
    <p:sldId id="5509" r:id="rId48"/>
    <p:sldId id="874" r:id="rId49"/>
    <p:sldId id="5512" r:id="rId50"/>
    <p:sldId id="5510" r:id="rId51"/>
    <p:sldId id="5513" r:id="rId52"/>
    <p:sldId id="5516" r:id="rId53"/>
    <p:sldId id="5535" r:id="rId54"/>
    <p:sldId id="5531" r:id="rId55"/>
    <p:sldId id="5536" r:id="rId56"/>
    <p:sldId id="5532" r:id="rId57"/>
    <p:sldId id="5533" r:id="rId58"/>
    <p:sldId id="5515" r:id="rId59"/>
    <p:sldId id="5529" r:id="rId60"/>
    <p:sldId id="5517" r:id="rId61"/>
    <p:sldId id="5530" r:id="rId62"/>
    <p:sldId id="5519" r:id="rId63"/>
    <p:sldId id="5521" r:id="rId64"/>
    <p:sldId id="5518" r:id="rId65"/>
    <p:sldId id="5520" r:id="rId66"/>
    <p:sldId id="5522" r:id="rId67"/>
    <p:sldId id="5523" r:id="rId68"/>
    <p:sldId id="5524" r:id="rId69"/>
    <p:sldId id="5526" r:id="rId7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55D6"/>
    <a:srgbClr val="0432FF"/>
    <a:srgbClr val="67BDE3"/>
    <a:srgbClr val="0000FF"/>
    <a:srgbClr val="E48B00"/>
    <a:srgbClr val="FF9300"/>
    <a:srgbClr val="948A54"/>
    <a:srgbClr val="8C0000"/>
    <a:srgbClr val="1A5712"/>
    <a:srgbClr val="FF0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07" autoAdjust="0"/>
    <p:restoredTop sz="74729" autoAdjust="0"/>
  </p:normalViewPr>
  <p:slideViewPr>
    <p:cSldViewPr>
      <p:cViewPr>
        <p:scale>
          <a:sx n="75" d="100"/>
          <a:sy n="75" d="100"/>
        </p:scale>
        <p:origin x="2040" y="5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6.xml"/><Relationship Id="rId68"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 Target="slides/slide6.xml"/><Relationship Id="rId58" Type="http://schemas.openxmlformats.org/officeDocument/2006/relationships/slide" Target="slides/slide11.xml"/><Relationship Id="rId66" Type="http://schemas.openxmlformats.org/officeDocument/2006/relationships/slide" Target="slides/slide19.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1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1.xml"/><Relationship Id="rId56" Type="http://schemas.openxmlformats.org/officeDocument/2006/relationships/slide" Target="slides/slide9.xml"/><Relationship Id="rId64" Type="http://schemas.openxmlformats.org/officeDocument/2006/relationships/slide" Target="slides/slide17.xml"/><Relationship Id="rId69" Type="http://schemas.openxmlformats.org/officeDocument/2006/relationships/slide" Target="slides/slide22.xml"/><Relationship Id="rId8" Type="http://schemas.openxmlformats.org/officeDocument/2006/relationships/slideMaster" Target="slideMasters/slideMaster8.xml"/><Relationship Id="rId51" Type="http://schemas.openxmlformats.org/officeDocument/2006/relationships/slide" Target="slides/slide4.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2.xml"/><Relationship Id="rId67" Type="http://schemas.openxmlformats.org/officeDocument/2006/relationships/slide" Target="slides/slide20.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7.xml"/><Relationship Id="rId62" Type="http://schemas.openxmlformats.org/officeDocument/2006/relationships/slide" Target="slides/slide15.xml"/><Relationship Id="rId70" Type="http://schemas.openxmlformats.org/officeDocument/2006/relationships/slide" Target="slides/slide23.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2.xml"/><Relationship Id="rId57" Type="http://schemas.openxmlformats.org/officeDocument/2006/relationships/slide" Target="slides/slide1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5.xml"/><Relationship Id="rId60" Type="http://schemas.openxmlformats.org/officeDocument/2006/relationships/slide" Target="slides/slide13.xml"/><Relationship Id="rId65" Type="http://schemas.openxmlformats.org/officeDocument/2006/relationships/slide" Target="slides/slide18.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 Target="slides/slide3.xml"/><Relationship Id="rId55" Type="http://schemas.openxmlformats.org/officeDocument/2006/relationships/slide" Target="slides/slide8.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9/10/23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9/10/23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javatpoint.com/static-keyword-in-jav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Motor_vehicl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Mar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Overcome Challenges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7794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13</a:t>
            </a:fld>
            <a:endParaRPr lang="en-US"/>
          </a:p>
        </p:txBody>
      </p:sp>
    </p:spTree>
    <p:extLst>
      <p:ext uri="{BB962C8B-B14F-4D97-AF65-F5344CB8AC3E}">
        <p14:creationId xmlns:p14="http://schemas.microsoft.com/office/powerpoint/2010/main" val="200739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mn-lt"/>
                <a:ea typeface="+mn-ea"/>
                <a:cs typeface="+mn-cs"/>
              </a:rPr>
              <a:t>A variable declared inside the body of the method is called </a:t>
            </a:r>
            <a:r>
              <a:rPr lang="en-US" sz="1200" b="1" i="0" kern="1200" dirty="0">
                <a:solidFill>
                  <a:srgbClr val="2A55D6"/>
                </a:solidFill>
                <a:effectLst/>
                <a:latin typeface="+mn-lt"/>
                <a:ea typeface="+mn-ea"/>
                <a:cs typeface="+mn-cs"/>
              </a:rPr>
              <a:t>local</a:t>
            </a:r>
            <a:r>
              <a:rPr lang="en-US" sz="1200" b="0" i="0" kern="1200" dirty="0">
                <a:solidFill>
                  <a:schemeClr val="tx1"/>
                </a:solidFill>
                <a:effectLst/>
                <a:latin typeface="+mn-lt"/>
                <a:ea typeface="+mn-ea"/>
                <a:cs typeface="+mn-cs"/>
              </a:rPr>
              <a:t> variable. </a:t>
            </a:r>
          </a:p>
          <a:p>
            <a:r>
              <a:rPr lang="en-US" sz="1200" b="0" i="0" kern="1200" dirty="0">
                <a:solidFill>
                  <a:schemeClr val="tx1"/>
                </a:solidFill>
                <a:effectLst/>
                <a:latin typeface="+mn-lt"/>
                <a:ea typeface="+mn-ea"/>
                <a:cs typeface="+mn-cs"/>
              </a:rPr>
              <a:t>A variable declared inside the class but outside the body of the method, is called an </a:t>
            </a:r>
            <a:r>
              <a:rPr lang="en-US" sz="1200" b="1" i="0" kern="1200" dirty="0">
                <a:solidFill>
                  <a:srgbClr val="2A55D6"/>
                </a:solidFill>
                <a:effectLst/>
                <a:latin typeface="+mn-lt"/>
                <a:ea typeface="+mn-ea"/>
                <a:cs typeface="+mn-cs"/>
              </a:rPr>
              <a:t>instance</a:t>
            </a:r>
            <a:r>
              <a:rPr lang="en-US" sz="1200" b="0" i="0" kern="1200" dirty="0">
                <a:solidFill>
                  <a:schemeClr val="tx1"/>
                </a:solidFill>
                <a:effectLst/>
                <a:latin typeface="+mn-lt"/>
                <a:ea typeface="+mn-ea"/>
                <a:cs typeface="+mn-cs"/>
              </a:rPr>
              <a:t> variable. It is not declared as</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static</a:t>
            </a:r>
            <a:r>
              <a:rPr lang="en-US" sz="1200" b="0" i="0" kern="1200" dirty="0">
                <a:solidFill>
                  <a:schemeClr val="tx1"/>
                </a:solidFill>
                <a:effectLst/>
                <a:latin typeface="+mn-lt"/>
                <a:ea typeface="+mn-ea"/>
                <a:cs typeface="+mn-cs"/>
              </a:rPr>
              <a:t>.  (e.g., inside main)</a:t>
            </a:r>
          </a:p>
          <a:p>
            <a:r>
              <a:rPr lang="en-US" sz="1200" b="0" i="0" kern="1200" dirty="0">
                <a:solidFill>
                  <a:schemeClr val="tx1"/>
                </a:solidFill>
                <a:effectLst/>
                <a:latin typeface="+mn-lt"/>
                <a:ea typeface="+mn-ea"/>
                <a:cs typeface="+mn-cs"/>
              </a:rPr>
              <a:t>A variable that is declared as static is called a static variable. It cannot be local. You can create a single copy of the static variable and share it among all the instances of the class. Memory allocation for static variables happens only once when the class is loaded in the memory. (inside class outside main)</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14</a:t>
            </a:fld>
            <a:endParaRPr lang="en-US"/>
          </a:p>
        </p:txBody>
      </p:sp>
    </p:spTree>
    <p:extLst>
      <p:ext uri="{BB962C8B-B14F-4D97-AF65-F5344CB8AC3E}">
        <p14:creationId xmlns:p14="http://schemas.microsoft.com/office/powerpoint/2010/main" val="3424428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1" kern="1200" dirty="0">
                <a:solidFill>
                  <a:schemeClr val="tx1"/>
                </a:solidFill>
                <a:effectLst/>
                <a:latin typeface="+mn-lt"/>
                <a:ea typeface="+mn-ea"/>
                <a:cs typeface="+mn-cs"/>
              </a:rPr>
              <a:t>A class is like a plan or layout that helps to make things in a certain way. Classes are groups that include things with similar qualities, </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15</a:t>
            </a:fld>
            <a:endParaRPr lang="en-US"/>
          </a:p>
        </p:txBody>
      </p:sp>
    </p:spTree>
    <p:extLst>
      <p:ext uri="{BB962C8B-B14F-4D97-AF65-F5344CB8AC3E}">
        <p14:creationId xmlns:p14="http://schemas.microsoft.com/office/powerpoint/2010/main" val="388997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16</a:t>
            </a:fld>
            <a:endParaRPr lang="en-US"/>
          </a:p>
        </p:txBody>
      </p:sp>
    </p:spTree>
    <p:extLst>
      <p:ext uri="{BB962C8B-B14F-4D97-AF65-F5344CB8AC3E}">
        <p14:creationId xmlns:p14="http://schemas.microsoft.com/office/powerpoint/2010/main" val="367800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17</a:t>
            </a:fld>
            <a:endParaRPr lang="en-US"/>
          </a:p>
        </p:txBody>
      </p:sp>
    </p:spTree>
    <p:extLst>
      <p:ext uri="{BB962C8B-B14F-4D97-AF65-F5344CB8AC3E}">
        <p14:creationId xmlns:p14="http://schemas.microsoft.com/office/powerpoint/2010/main" val="1217539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18</a:t>
            </a:fld>
            <a:endParaRPr lang="en-US"/>
          </a:p>
        </p:txBody>
      </p:sp>
    </p:spTree>
    <p:extLst>
      <p:ext uri="{BB962C8B-B14F-4D97-AF65-F5344CB8AC3E}">
        <p14:creationId xmlns:p14="http://schemas.microsoft.com/office/powerpoint/2010/main" val="37455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19</a:t>
            </a:fld>
            <a:endParaRPr lang="en-US"/>
          </a:p>
        </p:txBody>
      </p:sp>
    </p:spTree>
    <p:extLst>
      <p:ext uri="{BB962C8B-B14F-4D97-AF65-F5344CB8AC3E}">
        <p14:creationId xmlns:p14="http://schemas.microsoft.com/office/powerpoint/2010/main" val="1330141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have any Questions?</a:t>
            </a:r>
          </a:p>
        </p:txBody>
      </p:sp>
      <p:sp>
        <p:nvSpPr>
          <p:cNvPr id="4" name="Slide Number Placeholder 3"/>
          <p:cNvSpPr>
            <a:spLocks noGrp="1"/>
          </p:cNvSpPr>
          <p:nvPr>
            <p:ph type="sldNum" sz="quarter" idx="5"/>
          </p:nvPr>
        </p:nvSpPr>
        <p:spPr/>
        <p:txBody>
          <a:bodyPr/>
          <a:lstStyle/>
          <a:p>
            <a:fld id="{AB959945-7217-484B-8E74-88DC87A74BB0}" type="slidenum">
              <a:rPr lang="en-US" smtClean="0"/>
              <a:pPr/>
              <a:t>23</a:t>
            </a:fld>
            <a:endParaRPr lang="en-US"/>
          </a:p>
        </p:txBody>
      </p:sp>
    </p:spTree>
    <p:extLst>
      <p:ext uri="{BB962C8B-B14F-4D97-AF65-F5344CB8AC3E}">
        <p14:creationId xmlns:p14="http://schemas.microsoft.com/office/powerpoint/2010/main" val="202373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Processing, analyzing, and draw insights from qualitative and quantitative data.</a:t>
            </a:r>
          </a:p>
          <a:p>
            <a:pPr lvl="0"/>
            <a:r>
              <a:rPr lang="en-US" sz="1200" kern="1200" dirty="0">
                <a:solidFill>
                  <a:schemeClr val="tx1"/>
                </a:solidFill>
                <a:effectLst/>
                <a:latin typeface="+mn-lt"/>
                <a:ea typeface="+mn-ea"/>
                <a:cs typeface="+mn-cs"/>
              </a:rPr>
              <a:t>Design research projects.</a:t>
            </a:r>
          </a:p>
          <a:p>
            <a:pPr lvl="0"/>
            <a:r>
              <a:rPr lang="en-US" sz="1200" kern="1200" dirty="0">
                <a:solidFill>
                  <a:schemeClr val="tx1"/>
                </a:solidFill>
                <a:effectLst/>
                <a:latin typeface="+mn-lt"/>
                <a:ea typeface="+mn-ea"/>
                <a:cs typeface="+mn-cs"/>
              </a:rPr>
              <a:t>Building Inference attacks against genomic datasets.</a:t>
            </a:r>
          </a:p>
          <a:p>
            <a:pPr lvl="0"/>
            <a:r>
              <a:rPr lang="en-US" sz="1200" kern="1200" dirty="0">
                <a:solidFill>
                  <a:schemeClr val="tx1"/>
                </a:solidFill>
                <a:effectLst/>
                <a:latin typeface="+mn-lt"/>
                <a:ea typeface="+mn-ea"/>
                <a:cs typeface="+mn-cs"/>
              </a:rPr>
              <a:t>Developing efficient and privacy-preserving methods for genomics and big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386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Ø"/>
              <a:tabLst/>
              <a:defRPr/>
            </a:pPr>
            <a:endParaRPr lang="en-US" sz="1200" dirty="0">
              <a:solidFill>
                <a:srgbClr val="0070C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94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Ø"/>
              <a:tabLst/>
              <a:defRPr/>
            </a:pPr>
            <a:endParaRPr lang="en-US" sz="1200" dirty="0">
              <a:solidFill>
                <a:srgbClr val="0070C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72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6</a:t>
            </a:fld>
            <a:endParaRPr lang="en-US"/>
          </a:p>
        </p:txBody>
      </p:sp>
    </p:spTree>
    <p:extLst>
      <p:ext uri="{BB962C8B-B14F-4D97-AF65-F5344CB8AC3E}">
        <p14:creationId xmlns:p14="http://schemas.microsoft.com/office/powerpoint/2010/main" val="348853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9</a:t>
            </a:fld>
            <a:endParaRPr lang="en-US"/>
          </a:p>
        </p:txBody>
      </p:sp>
    </p:spTree>
    <p:extLst>
      <p:ext uri="{BB962C8B-B14F-4D97-AF65-F5344CB8AC3E}">
        <p14:creationId xmlns:p14="http://schemas.microsoft.com/office/powerpoint/2010/main" val="3224493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point of sale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is a place where a customer executes the payment for goods or services and where sales taxes may become payable.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Enterprise software</a:t>
            </a:r>
            <a:r>
              <a:rPr lang="en-US" sz="1200" b="0" i="0" kern="1200" dirty="0">
                <a:solidFill>
                  <a:schemeClr val="tx1"/>
                </a:solidFill>
                <a:effectLst/>
                <a:latin typeface="+mn-lt"/>
                <a:ea typeface="+mn-ea"/>
                <a:cs typeface="+mn-cs"/>
              </a:rPr>
              <a:t>, also known as enterprise application software, is computer software used to satisfy the needs of an organization rather than individual users. Such organizations include businesses, schools, interest-based user groups, clubs, charities, and governments.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Fintech </a:t>
            </a:r>
            <a:r>
              <a:rPr lang="en-US" sz="1200" b="0" i="0" kern="1200" dirty="0">
                <a:solidFill>
                  <a:schemeClr val="tx1"/>
                </a:solidFill>
                <a:effectLst/>
                <a:latin typeface="+mn-lt"/>
                <a:ea typeface="+mn-ea"/>
                <a:cs typeface="+mn-cs"/>
              </a:rPr>
              <a:t>is a portmanteau of the words “financial” and “technology”. It refers to any app, software, or technology that allows people or businesses to digitally access, manage, or gain insights into their finances or make financial transactions</a:t>
            </a:r>
          </a:p>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10</a:t>
            </a:fld>
            <a:endParaRPr lang="en-US"/>
          </a:p>
        </p:txBody>
      </p:sp>
    </p:spTree>
    <p:extLst>
      <p:ext uri="{BB962C8B-B14F-4D97-AF65-F5344CB8AC3E}">
        <p14:creationId xmlns:p14="http://schemas.microsoft.com/office/powerpoint/2010/main" val="1816429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Mars rover</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Motor vehicle"/>
              </a:rPr>
              <a:t>motor vehicle</a:t>
            </a:r>
            <a:r>
              <a:rPr lang="en-US" sz="1200" b="0" i="0" kern="1200" dirty="0">
                <a:solidFill>
                  <a:schemeClr val="tx1"/>
                </a:solidFill>
                <a:effectLst/>
                <a:latin typeface="+mn-lt"/>
                <a:ea typeface="+mn-ea"/>
                <a:cs typeface="+mn-cs"/>
              </a:rPr>
              <a:t> designed to travel on the surface of </a:t>
            </a:r>
            <a:r>
              <a:rPr lang="en-US" sz="1200" b="0" i="0" u="none" strike="noStrike" kern="1200" dirty="0">
                <a:solidFill>
                  <a:schemeClr val="tx1"/>
                </a:solidFill>
                <a:effectLst/>
                <a:latin typeface="+mn-lt"/>
                <a:ea typeface="+mn-ea"/>
                <a:cs typeface="+mn-cs"/>
                <a:hlinkClick r:id="rId4" tooltip="Mars"/>
              </a:rPr>
              <a:t>Mars</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11</a:t>
            </a:fld>
            <a:endParaRPr lang="en-US"/>
          </a:p>
        </p:txBody>
      </p:sp>
    </p:spTree>
    <p:extLst>
      <p:ext uri="{BB962C8B-B14F-4D97-AF65-F5344CB8AC3E}">
        <p14:creationId xmlns:p14="http://schemas.microsoft.com/office/powerpoint/2010/main" val="2110748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portability</a:t>
            </a:r>
            <a:r>
              <a:rPr lang="en-US" sz="1200" b="0" i="0" kern="1200" dirty="0">
                <a:solidFill>
                  <a:schemeClr val="tx1"/>
                </a:solidFill>
                <a:effectLst/>
                <a:latin typeface="+mn-lt"/>
                <a:ea typeface="+mn-ea"/>
                <a:cs typeface="+mn-cs"/>
              </a:rPr>
              <a:t>. Once you have written code for a Java program on a notebook computer, it is very easy to move the code to a mobile device. </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12</a:t>
            </a:fld>
            <a:endParaRPr lang="en-US"/>
          </a:p>
        </p:txBody>
      </p:sp>
    </p:spTree>
    <p:extLst>
      <p:ext uri="{BB962C8B-B14F-4D97-AF65-F5344CB8AC3E}">
        <p14:creationId xmlns:p14="http://schemas.microsoft.com/office/powerpoint/2010/main" val="4141868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dirty="0">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13942203"/>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5504414"/>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14306049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956" y="188640"/>
            <a:ext cx="8735888" cy="10668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228600" y="1371600"/>
            <a:ext cx="86106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dirty="0"/>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47456820"/>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4926908"/>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6354275"/>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63248345"/>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9797984"/>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6771066"/>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46128682"/>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679831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49677376"/>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6940184"/>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98021759"/>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194996880"/>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3022748827"/>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2844348648"/>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673294743"/>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2431732729"/>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978746972"/>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38620569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666324575"/>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1766707855"/>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452579808"/>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110139324"/>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1698652"/>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38482364"/>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3161478"/>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84185520"/>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54878452"/>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968009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736310"/>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31627763"/>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7407949"/>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91999752"/>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7868246"/>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03425495"/>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470731054"/>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1852116492"/>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969844510"/>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30727074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13182394"/>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986152822"/>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062486270"/>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018878341"/>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2983644539"/>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968205396"/>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1889456"/>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66784263"/>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49137394"/>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743417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0469503"/>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4542624"/>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38563842"/>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4580434"/>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64604124"/>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1290896"/>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87256847"/>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67269631"/>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74391"/>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548295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484604"/>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56305679"/>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94105328"/>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74969480"/>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185131"/>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4230101"/>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35113"/>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95070776"/>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3503890"/>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2264721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46397697"/>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71724017"/>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54423395"/>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58492406"/>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8364639"/>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02089538"/>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1450286"/>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5437046"/>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55617253"/>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6256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2090546"/>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9100005"/>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5056819"/>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6412476"/>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8089379"/>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5081763"/>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8603731"/>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8735776"/>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766877"/>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633359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1804900"/>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67627032"/>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867705307"/>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909213287"/>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04551678"/>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52114607"/>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2396304225"/>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686446272"/>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4147850429"/>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27278271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402603565"/>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41652260"/>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30238494"/>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27273774"/>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1525032"/>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407841"/>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8197304"/>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5844893"/>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6572785"/>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249001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24392628"/>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3930839"/>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663424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cstate="screen">
            <a:extLst>
              <a:ext uri="{28A0092B-C50C-407E-A947-70E740481C1C}">
                <a14:useLocalDpi xmlns:a14="http://schemas.microsoft.com/office/drawing/2010/main"/>
              </a:ext>
            </a:extLst>
          </a:blip>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cstate="screen">
            <a:lum bright="-8000"/>
            <a:extLst>
              <a:ext uri="{28A0092B-C50C-407E-A947-70E740481C1C}">
                <a14:useLocalDpi xmlns:a14="http://schemas.microsoft.com/office/drawing/2010/main"/>
              </a:ext>
            </a:extLst>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2.pn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2.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2.pn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image" Target="../media/image2.png"/><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8.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19.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theme" Target="../theme/theme20.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image" Target="../media/image2.png"/><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21.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22.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theme" Target="../theme/theme23.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heme" Target="../theme/theme24.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5" Type="http://schemas.openxmlformats.org/officeDocument/2006/relationships/slideLayout" Target="../slideLayouts/slideLayout266.xml"/><Relationship Id="rId4"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image" Target="../media/image2.png"/><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26.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image" Target="../media/image2.png"/><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theme" Target="../theme/theme27.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image" Target="../media/image2.png"/><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theme" Target="../theme/theme28.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theme" Target="../theme/theme29.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image" Target="../media/image2.png"/><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theme" Target="../theme/theme30.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2.xml"/><Relationship Id="rId3" Type="http://schemas.openxmlformats.org/officeDocument/2006/relationships/slideLayout" Target="../slideLayouts/slideLayout327.xml"/><Relationship Id="rId7" Type="http://schemas.openxmlformats.org/officeDocument/2006/relationships/slideLayout" Target="../slideLayouts/slideLayout331.xml"/><Relationship Id="rId12" Type="http://schemas.openxmlformats.org/officeDocument/2006/relationships/theme" Target="../theme/theme31.xml"/><Relationship Id="rId2" Type="http://schemas.openxmlformats.org/officeDocument/2006/relationships/slideLayout" Target="../slideLayouts/slideLayout326.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5" Type="http://schemas.openxmlformats.org/officeDocument/2006/relationships/slideLayout" Target="../slideLayouts/slideLayout329.xml"/><Relationship Id="rId10" Type="http://schemas.openxmlformats.org/officeDocument/2006/relationships/slideLayout" Target="../slideLayouts/slideLayout334.xml"/><Relationship Id="rId4" Type="http://schemas.openxmlformats.org/officeDocument/2006/relationships/slideLayout" Target="../slideLayouts/slideLayout328.xml"/><Relationship Id="rId9" Type="http://schemas.openxmlformats.org/officeDocument/2006/relationships/slideLayout" Target="../slideLayouts/slideLayout333.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image" Target="../media/image2.png"/><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theme" Target="../theme/theme32.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image" Target="../media/image2.png"/><Relationship Id="rId3" Type="http://schemas.openxmlformats.org/officeDocument/2006/relationships/slideLayout" Target="../slideLayouts/slideLayout349.xml"/><Relationship Id="rId7" Type="http://schemas.openxmlformats.org/officeDocument/2006/relationships/slideLayout" Target="../slideLayouts/slideLayout353.xml"/><Relationship Id="rId12" Type="http://schemas.openxmlformats.org/officeDocument/2006/relationships/theme" Target="../theme/theme33.xml"/><Relationship Id="rId2" Type="http://schemas.openxmlformats.org/officeDocument/2006/relationships/slideLayout" Target="../slideLayouts/slideLayout348.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0" Type="http://schemas.openxmlformats.org/officeDocument/2006/relationships/slideLayout" Target="../slideLayouts/slideLayout356.xml"/><Relationship Id="rId4" Type="http://schemas.openxmlformats.org/officeDocument/2006/relationships/slideLayout" Target="../slideLayouts/slideLayout350.xml"/><Relationship Id="rId9" Type="http://schemas.openxmlformats.org/officeDocument/2006/relationships/slideLayout" Target="../slideLayouts/slideLayout35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image" Target="../media/image2.png"/><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34.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image" Target="../media/image2.png"/><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theme" Target="../theme/theme35.xml"/><Relationship Id="rId2" Type="http://schemas.openxmlformats.org/officeDocument/2006/relationships/slideLayout" Target="../slideLayouts/slideLayout370.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7.xml"/><Relationship Id="rId3" Type="http://schemas.openxmlformats.org/officeDocument/2006/relationships/slideLayout" Target="../slideLayouts/slideLayout382.xml"/><Relationship Id="rId7" Type="http://schemas.openxmlformats.org/officeDocument/2006/relationships/slideLayout" Target="../slideLayouts/slideLayout386.xml"/><Relationship Id="rId12" Type="http://schemas.openxmlformats.org/officeDocument/2006/relationships/theme" Target="../theme/theme36.xml"/><Relationship Id="rId2" Type="http://schemas.openxmlformats.org/officeDocument/2006/relationships/slideLayout" Target="../slideLayouts/slideLayout381.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0" Type="http://schemas.openxmlformats.org/officeDocument/2006/relationships/slideLayout" Target="../slideLayouts/slideLayout389.xml"/><Relationship Id="rId4" Type="http://schemas.openxmlformats.org/officeDocument/2006/relationships/slideLayout" Target="../slideLayouts/slideLayout383.xml"/><Relationship Id="rId9" Type="http://schemas.openxmlformats.org/officeDocument/2006/relationships/slideLayout" Target="../slideLayouts/slideLayout388.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8.xml"/><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theme" Target="../theme/theme37.xml"/><Relationship Id="rId2" Type="http://schemas.openxmlformats.org/officeDocument/2006/relationships/slideLayout" Target="../slideLayouts/slideLayout392.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9.xml"/><Relationship Id="rId13" Type="http://schemas.openxmlformats.org/officeDocument/2006/relationships/image" Target="../media/image2.png"/><Relationship Id="rId3" Type="http://schemas.openxmlformats.org/officeDocument/2006/relationships/slideLayout" Target="../slideLayouts/slideLayout404.xml"/><Relationship Id="rId7" Type="http://schemas.openxmlformats.org/officeDocument/2006/relationships/slideLayout" Target="../slideLayouts/slideLayout408.xml"/><Relationship Id="rId12" Type="http://schemas.openxmlformats.org/officeDocument/2006/relationships/theme" Target="../theme/theme38.xml"/><Relationship Id="rId2" Type="http://schemas.openxmlformats.org/officeDocument/2006/relationships/slideLayout" Target="../slideLayouts/slideLayout403.xml"/><Relationship Id="rId1" Type="http://schemas.openxmlformats.org/officeDocument/2006/relationships/slideLayout" Target="../slideLayouts/slideLayout402.xml"/><Relationship Id="rId6" Type="http://schemas.openxmlformats.org/officeDocument/2006/relationships/slideLayout" Target="../slideLayouts/slideLayout407.xml"/><Relationship Id="rId11" Type="http://schemas.openxmlformats.org/officeDocument/2006/relationships/slideLayout" Target="../slideLayouts/slideLayout412.xml"/><Relationship Id="rId5" Type="http://schemas.openxmlformats.org/officeDocument/2006/relationships/slideLayout" Target="../slideLayouts/slideLayout406.xml"/><Relationship Id="rId10" Type="http://schemas.openxmlformats.org/officeDocument/2006/relationships/slideLayout" Target="../slideLayouts/slideLayout411.xml"/><Relationship Id="rId4" Type="http://schemas.openxmlformats.org/officeDocument/2006/relationships/slideLayout" Target="../slideLayouts/slideLayout405.xml"/><Relationship Id="rId9" Type="http://schemas.openxmlformats.org/officeDocument/2006/relationships/slideLayout" Target="../slideLayouts/slideLayout41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theme" Target="../theme/theme39.xml"/><Relationship Id="rId2" Type="http://schemas.openxmlformats.org/officeDocument/2006/relationships/slideLayout" Target="../slideLayouts/slideLayout414.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0" Type="http://schemas.openxmlformats.org/officeDocument/2006/relationships/slideLayout" Target="../slideLayouts/slideLayout422.xml"/><Relationship Id="rId4" Type="http://schemas.openxmlformats.org/officeDocument/2006/relationships/slideLayout" Target="../slideLayouts/slideLayout416.xml"/><Relationship Id="rId9" Type="http://schemas.openxmlformats.org/officeDocument/2006/relationships/slideLayout" Target="../slideLayouts/slideLayout4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image" Target="../media/image2.png"/><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theme" Target="../theme/theme40.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2.xml"/><Relationship Id="rId13" Type="http://schemas.openxmlformats.org/officeDocument/2006/relationships/image" Target="../media/image2.png"/><Relationship Id="rId3" Type="http://schemas.openxmlformats.org/officeDocument/2006/relationships/slideLayout" Target="../slideLayouts/slideLayout437.xml"/><Relationship Id="rId7" Type="http://schemas.openxmlformats.org/officeDocument/2006/relationships/slideLayout" Target="../slideLayouts/slideLayout441.xml"/><Relationship Id="rId12" Type="http://schemas.openxmlformats.org/officeDocument/2006/relationships/theme" Target="../theme/theme41.xml"/><Relationship Id="rId2" Type="http://schemas.openxmlformats.org/officeDocument/2006/relationships/slideLayout" Target="../slideLayouts/slideLayout436.xml"/><Relationship Id="rId1" Type="http://schemas.openxmlformats.org/officeDocument/2006/relationships/slideLayout" Target="../slideLayouts/slideLayout435.xml"/><Relationship Id="rId6" Type="http://schemas.openxmlformats.org/officeDocument/2006/relationships/slideLayout" Target="../slideLayouts/slideLayout440.xml"/><Relationship Id="rId11" Type="http://schemas.openxmlformats.org/officeDocument/2006/relationships/slideLayout" Target="../slideLayouts/slideLayout445.xml"/><Relationship Id="rId5" Type="http://schemas.openxmlformats.org/officeDocument/2006/relationships/slideLayout" Target="../slideLayouts/slideLayout439.xml"/><Relationship Id="rId10" Type="http://schemas.openxmlformats.org/officeDocument/2006/relationships/slideLayout" Target="../slideLayouts/slideLayout444.xml"/><Relationship Id="rId4" Type="http://schemas.openxmlformats.org/officeDocument/2006/relationships/slideLayout" Target="../slideLayouts/slideLayout438.xml"/><Relationship Id="rId9" Type="http://schemas.openxmlformats.org/officeDocument/2006/relationships/slideLayout" Target="../slideLayouts/slideLayout443.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image" Target="../media/image2.png"/><Relationship Id="rId3" Type="http://schemas.openxmlformats.org/officeDocument/2006/relationships/slideLayout" Target="../slideLayouts/slideLayout448.xml"/><Relationship Id="rId7" Type="http://schemas.openxmlformats.org/officeDocument/2006/relationships/slideLayout" Target="../slideLayouts/slideLayout452.xml"/><Relationship Id="rId12" Type="http://schemas.openxmlformats.org/officeDocument/2006/relationships/theme" Target="../theme/theme42.xml"/><Relationship Id="rId2" Type="http://schemas.openxmlformats.org/officeDocument/2006/relationships/slideLayout" Target="../slideLayouts/slideLayout447.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0" Type="http://schemas.openxmlformats.org/officeDocument/2006/relationships/slideLayout" Target="../slideLayouts/slideLayout455.xml"/><Relationship Id="rId4" Type="http://schemas.openxmlformats.org/officeDocument/2006/relationships/slideLayout" Target="../slideLayouts/slideLayout449.xml"/><Relationship Id="rId9" Type="http://schemas.openxmlformats.org/officeDocument/2006/relationships/slideLayout" Target="../slideLayouts/slideLayout454.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image" Target="../media/image2.png"/><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theme" Target="../theme/theme43.xml"/><Relationship Id="rId2" Type="http://schemas.openxmlformats.org/officeDocument/2006/relationships/slideLayout" Target="../slideLayouts/slideLayout45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5.xml"/><Relationship Id="rId13" Type="http://schemas.openxmlformats.org/officeDocument/2006/relationships/image" Target="../media/image2.png"/><Relationship Id="rId3" Type="http://schemas.openxmlformats.org/officeDocument/2006/relationships/slideLayout" Target="../slideLayouts/slideLayout470.xml"/><Relationship Id="rId7" Type="http://schemas.openxmlformats.org/officeDocument/2006/relationships/slideLayout" Target="../slideLayouts/slideLayout474.xml"/><Relationship Id="rId12" Type="http://schemas.openxmlformats.org/officeDocument/2006/relationships/theme" Target="../theme/theme44.xml"/><Relationship Id="rId2" Type="http://schemas.openxmlformats.org/officeDocument/2006/relationships/slideLayout" Target="../slideLayouts/slideLayout469.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5" Type="http://schemas.openxmlformats.org/officeDocument/2006/relationships/slideLayout" Target="../slideLayouts/slideLayout472.xml"/><Relationship Id="rId10" Type="http://schemas.openxmlformats.org/officeDocument/2006/relationships/slideLayout" Target="../slideLayouts/slideLayout477.xml"/><Relationship Id="rId4" Type="http://schemas.openxmlformats.org/officeDocument/2006/relationships/slideLayout" Target="../slideLayouts/slideLayout471.xml"/><Relationship Id="rId9" Type="http://schemas.openxmlformats.org/officeDocument/2006/relationships/slideLayout" Target="../slideLayouts/slideLayout476.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theme" Target="../theme/theme45.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slideLayout" Target="../slideLayouts/slideLayout490.xml"/><Relationship Id="rId2" Type="http://schemas.openxmlformats.org/officeDocument/2006/relationships/slideLayout" Target="../slideLayouts/slideLayout480.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8.xml"/><Relationship Id="rId13" Type="http://schemas.openxmlformats.org/officeDocument/2006/relationships/image" Target="../media/image2.png"/><Relationship Id="rId3" Type="http://schemas.openxmlformats.org/officeDocument/2006/relationships/slideLayout" Target="../slideLayouts/slideLayout493.xml"/><Relationship Id="rId7" Type="http://schemas.openxmlformats.org/officeDocument/2006/relationships/slideLayout" Target="../slideLayouts/slideLayout497.xml"/><Relationship Id="rId12" Type="http://schemas.openxmlformats.org/officeDocument/2006/relationships/theme" Target="../theme/theme46.xml"/><Relationship Id="rId2" Type="http://schemas.openxmlformats.org/officeDocument/2006/relationships/slideLayout" Target="../slideLayouts/slideLayout492.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1" Type="http://schemas.openxmlformats.org/officeDocument/2006/relationships/slideLayout" Target="../slideLayouts/slideLayout501.xml"/><Relationship Id="rId5" Type="http://schemas.openxmlformats.org/officeDocument/2006/relationships/slideLayout" Target="../slideLayouts/slideLayout495.xml"/><Relationship Id="rId10" Type="http://schemas.openxmlformats.org/officeDocument/2006/relationships/slideLayout" Target="../slideLayouts/slideLayout500.xml"/><Relationship Id="rId4" Type="http://schemas.openxmlformats.org/officeDocument/2006/relationships/slideLayout" Target="../slideLayouts/slideLayout494.xml"/><Relationship Id="rId9" Type="http://schemas.openxmlformats.org/officeDocument/2006/relationships/slideLayout" Target="../slideLayouts/slideLayout49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9.xml"/><Relationship Id="rId13" Type="http://schemas.openxmlformats.org/officeDocument/2006/relationships/image" Target="../media/image2.png"/><Relationship Id="rId3" Type="http://schemas.openxmlformats.org/officeDocument/2006/relationships/slideLayout" Target="../slideLayouts/slideLayout504.xml"/><Relationship Id="rId7" Type="http://schemas.openxmlformats.org/officeDocument/2006/relationships/slideLayout" Target="../slideLayouts/slideLayout508.xml"/><Relationship Id="rId12" Type="http://schemas.openxmlformats.org/officeDocument/2006/relationships/theme" Target="../theme/theme47.xml"/><Relationship Id="rId2" Type="http://schemas.openxmlformats.org/officeDocument/2006/relationships/slideLayout" Target="../slideLayouts/slideLayout503.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5" Type="http://schemas.openxmlformats.org/officeDocument/2006/relationships/slideLayout" Target="../slideLayouts/slideLayout506.xml"/><Relationship Id="rId10" Type="http://schemas.openxmlformats.org/officeDocument/2006/relationships/slideLayout" Target="../slideLayouts/slideLayout511.xml"/><Relationship Id="rId4" Type="http://schemas.openxmlformats.org/officeDocument/2006/relationships/slideLayout" Target="../slideLayouts/slideLayout505.xml"/><Relationship Id="rId9" Type="http://schemas.openxmlformats.org/officeDocument/2006/relationships/slideLayout" Target="../slideLayouts/slideLayout5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image" Target="../media/image6.emf"/><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image" Target="../media/image5.png"/><Relationship Id="rId2" Type="http://schemas.openxmlformats.org/officeDocument/2006/relationships/slideLayout" Target="../slideLayouts/slideLayout60.xml"/><Relationship Id="rId16" Type="http://schemas.openxmlformats.org/officeDocument/2006/relationships/image" Target="../media/image4.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image" Target="../media/image3.png"/><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image" Target="../media/image2.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228600" y="6248400"/>
            <a:ext cx="1391072"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100">
                <a:latin typeface="Garamond" pitchFamily="18" charset="0"/>
              </a:defRPr>
            </a:lvl1pPr>
          </a:lstStyle>
          <a:p>
            <a:r>
              <a:rPr lang="en-US" altLang="en-US" dirty="0"/>
              <a:t>N. Almadhoun Alserr</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3" name="Picture 2">
            <a:extLst>
              <a:ext uri="{FF2B5EF4-FFF2-40B4-BE49-F238E27FC236}">
                <a16:creationId xmlns:a16="http://schemas.microsoft.com/office/drawing/2014/main" id="{E7E27E65-E93F-0741-81BD-1FC88DEA7C5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58479" y="114583"/>
            <a:ext cx="780721" cy="78072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dirty="0">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9289" r:id="rId1"/>
    <p:sldLayoutId id="2147489290" r:id="rId2"/>
    <p:sldLayoutId id="2147489291" r:id="rId3"/>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hf hdr="0" ftr="0" dt="0"/>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626765284"/>
      </p:ext>
    </p:extLst>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72694B9D-8BFE-654E-8D86-2D1B27ECA5D0}" type="slidenum">
              <a:rPr lang="en-US" altLang="en-US"/>
              <a:pPr eaLnBrk="1" hangingPunct="1">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2483791172"/>
      </p:ext>
    </p:extLst>
  </p:cSld>
  <p:clrMap bg1="lt1" tx1="dk1" bg2="lt2" tx2="dk2" accent1="accent1" accent2="accent2" accent3="accent3" accent4="accent4" accent5="accent5" accent6="accent6" hlink="hlink" folHlink="folHlink"/>
  <p:sldLayoutIdLst>
    <p:sldLayoutId id="2147488341" r:id="rId1"/>
    <p:sldLayoutId id="2147488342" r:id="rId2"/>
    <p:sldLayoutId id="2147488343" r:id="rId3"/>
    <p:sldLayoutId id="2147488344" r:id="rId4"/>
    <p:sldLayoutId id="2147488345" r:id="rId5"/>
    <p:sldLayoutId id="2147488346" r:id="rId6"/>
    <p:sldLayoutId id="2147488347" r:id="rId7"/>
    <p:sldLayoutId id="2147488348" r:id="rId8"/>
    <p:sldLayoutId id="2147488349" r:id="rId9"/>
    <p:sldLayoutId id="2147488350" r:id="rId10"/>
    <p:sldLayoutId id="214748835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41121451"/>
      </p:ext>
    </p:extLst>
  </p:cSld>
  <p:clrMap bg1="lt1" tx1="dk1" bg2="lt2" tx2="dk2" accent1="accent1" accent2="accent2" accent3="accent3" accent4="accent4" accent5="accent5" accent6="accent6" hlink="hlink" folHlink="folHlink"/>
  <p:sldLayoutIdLst>
    <p:sldLayoutId id="2147488379" r:id="rId1"/>
    <p:sldLayoutId id="2147488380" r:id="rId2"/>
    <p:sldLayoutId id="2147488381" r:id="rId3"/>
    <p:sldLayoutId id="2147488382" r:id="rId4"/>
    <p:sldLayoutId id="2147488383" r:id="rId5"/>
    <p:sldLayoutId id="2147488384" r:id="rId6"/>
    <p:sldLayoutId id="2147488385" r:id="rId7"/>
    <p:sldLayoutId id="2147488386" r:id="rId8"/>
    <p:sldLayoutId id="2147488387" r:id="rId9"/>
    <p:sldLayoutId id="2147488388" r:id="rId10"/>
    <p:sldLayoutId id="214748838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dirty="0"/>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072707315"/>
      </p:ext>
    </p:extLst>
  </p:cSld>
  <p:clrMap bg1="lt1" tx1="dk1" bg2="lt2" tx2="dk2" accent1="accent1" accent2="accent2" accent3="accent3" accent4="accent4" accent5="accent5" accent6="accent6" hlink="hlink" folHlink="folHlink"/>
  <p:sldLayoutIdLst>
    <p:sldLayoutId id="2147488560" r:id="rId1"/>
    <p:sldLayoutId id="2147488561" r:id="rId2"/>
    <p:sldLayoutId id="2147488562" r:id="rId3"/>
    <p:sldLayoutId id="2147488563" r:id="rId4"/>
    <p:sldLayoutId id="2147488564" r:id="rId5"/>
    <p:sldLayoutId id="2147488565" r:id="rId6"/>
    <p:sldLayoutId id="2147488566" r:id="rId7"/>
    <p:sldLayoutId id="2147488567" r:id="rId8"/>
    <p:sldLayoutId id="2147488568" r:id="rId9"/>
    <p:sldLayoutId id="2147488569" r:id="rId10"/>
    <p:sldLayoutId id="214748857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632983355"/>
      </p:ext>
    </p:extLst>
  </p:cSld>
  <p:clrMap bg1="lt1" tx1="dk1" bg2="lt2" tx2="dk2" accent1="accent1" accent2="accent2" accent3="accent3" accent4="accent4" accent5="accent5" accent6="accent6" hlink="hlink" folHlink="folHlink"/>
  <p:sldLayoutIdLst>
    <p:sldLayoutId id="2147488992" r:id="rId1"/>
    <p:sldLayoutId id="2147488993" r:id="rId2"/>
    <p:sldLayoutId id="2147488994" r:id="rId3"/>
    <p:sldLayoutId id="2147488995" r:id="rId4"/>
    <p:sldLayoutId id="2147488996" r:id="rId5"/>
    <p:sldLayoutId id="2147488997" r:id="rId6"/>
    <p:sldLayoutId id="2147488998" r:id="rId7"/>
    <p:sldLayoutId id="2147488999" r:id="rId8"/>
    <p:sldLayoutId id="2147489000" r:id="rId9"/>
    <p:sldLayoutId id="2147489001" r:id="rId10"/>
    <p:sldLayoutId id="214748900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75654414"/>
      </p:ext>
    </p:extLst>
  </p:cSld>
  <p:clrMap bg1="lt1" tx1="dk1" bg2="lt2" tx2="dk2" accent1="accent1" accent2="accent2" accent3="accent3" accent4="accent4" accent5="accent5" accent6="accent6" hlink="hlink" folHlink="folHlink"/>
  <p:sldLayoutIdLst>
    <p:sldLayoutId id="2147489217" r:id="rId1"/>
    <p:sldLayoutId id="2147489218" r:id="rId2"/>
    <p:sldLayoutId id="2147489219" r:id="rId3"/>
    <p:sldLayoutId id="2147489220" r:id="rId4"/>
    <p:sldLayoutId id="2147489221" r:id="rId5"/>
    <p:sldLayoutId id="2147489222" r:id="rId6"/>
    <p:sldLayoutId id="2147489223" r:id="rId7"/>
    <p:sldLayoutId id="2147489224" r:id="rId8"/>
    <p:sldLayoutId id="2147489225" r:id="rId9"/>
    <p:sldLayoutId id="2147489226" r:id="rId10"/>
    <p:sldLayoutId id="214748922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724132488"/>
      </p:ext>
    </p:extLst>
  </p:cSld>
  <p:clrMap bg1="lt1" tx1="dk1" bg2="lt2" tx2="dk2" accent1="accent1" accent2="accent2" accent3="accent3" accent4="accent4" accent5="accent5" accent6="accent6" hlink="hlink" folHlink="folHlink"/>
  <p:sldLayoutIdLst>
    <p:sldLayoutId id="2147489229" r:id="rId1"/>
    <p:sldLayoutId id="2147489230" r:id="rId2"/>
    <p:sldLayoutId id="2147489231" r:id="rId3"/>
    <p:sldLayoutId id="2147489232" r:id="rId4"/>
    <p:sldLayoutId id="2147489233" r:id="rId5"/>
    <p:sldLayoutId id="2147489234" r:id="rId6"/>
    <p:sldLayoutId id="2147489235" r:id="rId7"/>
    <p:sldLayoutId id="2147489236" r:id="rId8"/>
    <p:sldLayoutId id="2147489237" r:id="rId9"/>
    <p:sldLayoutId id="2147489238" r:id="rId10"/>
    <p:sldLayoutId id="214748923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25920399"/>
      </p:ext>
    </p:extLst>
  </p:cSld>
  <p:clrMap bg1="lt1" tx1="dk1" bg2="lt2" tx2="dk2" accent1="accent1" accent2="accent2" accent3="accent3" accent4="accent4" accent5="accent5" accent6="accent6" hlink="hlink" folHlink="folHlink"/>
  <p:sldLayoutIdLst>
    <p:sldLayoutId id="2147489253" r:id="rId1"/>
    <p:sldLayoutId id="2147489254" r:id="rId2"/>
    <p:sldLayoutId id="2147489255" r:id="rId3"/>
    <p:sldLayoutId id="2147489256" r:id="rId4"/>
    <p:sldLayoutId id="2147489257" r:id="rId5"/>
    <p:sldLayoutId id="2147489258" r:id="rId6"/>
    <p:sldLayoutId id="2147489259" r:id="rId7"/>
    <p:sldLayoutId id="2147489260" r:id="rId8"/>
    <p:sldLayoutId id="2147489261" r:id="rId9"/>
    <p:sldLayoutId id="2147489262" r:id="rId10"/>
    <p:sldLayoutId id="2147489263" r:id="rId11"/>
    <p:sldLayoutId id="21474892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63842944"/>
      </p:ext>
    </p:extLst>
  </p:cSld>
  <p:clrMap bg1="lt1" tx1="dk1" bg2="lt2" tx2="dk2" accent1="accent1" accent2="accent2" accent3="accent3" accent4="accent4" accent5="accent5" accent6="accent6" hlink="hlink" folHlink="folHlink"/>
  <p:sldLayoutIdLst>
    <p:sldLayoutId id="2147489266" r:id="rId1"/>
    <p:sldLayoutId id="2147489267" r:id="rId2"/>
    <p:sldLayoutId id="2147489268" r:id="rId3"/>
    <p:sldLayoutId id="2147489269" r:id="rId4"/>
    <p:sldLayoutId id="2147489270" r:id="rId5"/>
    <p:sldLayoutId id="2147489271" r:id="rId6"/>
    <p:sldLayoutId id="2147489272" r:id="rId7"/>
    <p:sldLayoutId id="2147489273" r:id="rId8"/>
    <p:sldLayoutId id="2147489274" r:id="rId9"/>
    <p:sldLayoutId id="2147489275" r:id="rId10"/>
    <p:sldLayoutId id="2147489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3724846254"/>
      </p:ext>
    </p:extLst>
  </p:cSld>
  <p:clrMap bg1="lt1" tx1="dk1" bg2="lt2" tx2="dk2" accent1="accent1" accent2="accent2" accent3="accent3" accent4="accent4" accent5="accent5" accent6="accent6" hlink="hlink" folHlink="folHlink"/>
  <p:sldLayoutIdLst>
    <p:sldLayoutId id="2147489278" r:id="rId1"/>
    <p:sldLayoutId id="2147489279" r:id="rId2"/>
    <p:sldLayoutId id="2147489280" r:id="rId3"/>
    <p:sldLayoutId id="2147489281" r:id="rId4"/>
    <p:sldLayoutId id="2147489282" r:id="rId5"/>
    <p:sldLayoutId id="2147489283" r:id="rId6"/>
    <p:sldLayoutId id="2147489284" r:id="rId7"/>
    <p:sldLayoutId id="2147489285" r:id="rId8"/>
    <p:sldLayoutId id="2147489286" r:id="rId9"/>
    <p:sldLayoutId id="2147489287" r:id="rId10"/>
    <p:sldLayoutId id="21474892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cstate="screen">
            <a:lum bright="-8000"/>
            <a:extLst>
              <a:ext uri="{28A0092B-C50C-407E-A947-70E740481C1C}">
                <a14:useLocalDpi xmlns:a14="http://schemas.microsoft.com/office/drawing/2010/main"/>
              </a:ext>
            </a:extLst>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hf hdr="0" ftr="0" dt="0"/>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ourmn.alserr@safari.ethz.ch" TargetMode="External"/><Relationship Id="rId2" Type="http://schemas.openxmlformats.org/officeDocument/2006/relationships/notesSlide" Target="../notesSlides/notesSlide1.xml"/><Relationship Id="rId1" Type="http://schemas.openxmlformats.org/officeDocument/2006/relationships/slideLayout" Target="../slideLayouts/slideLayout491.xml"/><Relationship Id="rId5"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jpe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geeksforgeeks.org/what-is-array/" TargetMode="External"/><Relationship Id="rId5" Type="http://schemas.openxmlformats.org/officeDocument/2006/relationships/hyperlink" Target="https://www.javatpoint.com/java-variables" TargetMode="Externa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hyperlink" Target="https://codersite.dev/understanding-oop-concepts/" TargetMode="External"/><Relationship Id="rId4" Type="http://schemas.openxmlformats.org/officeDocument/2006/relationships/hyperlink" Target="https://ambmfam.com/what-is-object-oriented-programm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3.cs.bilkent.edu.tr/"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hyperlink" Target="https://www.utp.edu.my/Pages/Home.aspx" TargetMode="Externa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safari.ethz.ch/group-members/" TargetMode="External"/><Relationship Id="rId7" Type="http://schemas.openxmlformats.org/officeDocument/2006/relationships/hyperlink" Target="https://www.utp.edu.my/Pages/Home.aspx" TargetMode="External"/><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3.cs.bilkent.edu.tr/" TargetMode="External"/><Relationship Id="rId11" Type="http://schemas.openxmlformats.org/officeDocument/2006/relationships/image" Target="../media/image10.png"/><Relationship Id="rId5" Type="http://schemas.openxmlformats.org/officeDocument/2006/relationships/hyperlink" Target="https://case.edu/" TargetMode="External"/><Relationship Id="rId10" Type="http://schemas.openxmlformats.org/officeDocument/2006/relationships/image" Target="../media/image16.png"/><Relationship Id="rId4" Type="http://schemas.openxmlformats.org/officeDocument/2006/relationships/hyperlink" Target="https://ethz.ch/en.html" TargetMode="Externa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hyperlink" Target="https://www.utp.edu.my/Pages/Home.aspx" TargetMode="External"/><Relationship Id="rId3" Type="http://schemas.openxmlformats.org/officeDocument/2006/relationships/image" Target="../media/image17.png"/><Relationship Id="rId7" Type="http://schemas.openxmlformats.org/officeDocument/2006/relationships/hyperlink" Target="https://edurank.org/cs/computer-engineering/t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imeshighereducation.com/world-university-rankings/2023/subject-ranking/computer-science" TargetMode="External"/><Relationship Id="rId5" Type="http://schemas.openxmlformats.org/officeDocument/2006/relationships/image" Target="../media/image19.png"/><Relationship Id="rId10"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hyperlink" Target="https://www.iugaza.edu.ps/p2980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323528" y="414710"/>
            <a:ext cx="8640960" cy="1752600"/>
          </a:xfrm>
          <a:noFill/>
        </p:spPr>
        <p:txBody>
          <a:bodyPr anchor="ctr">
            <a:noAutofit/>
          </a:bodyPr>
          <a:lstStyle/>
          <a:p>
            <a:pPr algn="ctr"/>
            <a:br>
              <a:rPr lang="en-US" sz="4000" b="1" dirty="0">
                <a:latin typeface="Calibri" panose="020F0502020204030204" pitchFamily="34" charset="0"/>
                <a:cs typeface="Calibri" panose="020F0502020204030204" pitchFamily="34" charset="0"/>
              </a:rPr>
            </a:br>
            <a:br>
              <a:rPr lang="en-US" sz="4000" b="1" dirty="0">
                <a:latin typeface="Calibri" panose="020F0502020204030204" pitchFamily="34" charset="0"/>
                <a:cs typeface="Calibri" panose="020F0502020204030204" pitchFamily="34" charset="0"/>
              </a:rPr>
            </a:br>
            <a:r>
              <a:rPr lang="en-US" sz="4000" b="1" dirty="0">
                <a:latin typeface="Calibri" panose="020F0502020204030204" pitchFamily="34" charset="0"/>
                <a:cs typeface="Calibri" panose="020F0502020204030204" pitchFamily="34" charset="0"/>
              </a:rPr>
              <a:t> </a:t>
            </a:r>
            <a:br>
              <a:rPr lang="en-US" sz="4000" b="1" dirty="0">
                <a:latin typeface="Calibri" panose="020F0502020204030204" pitchFamily="34" charset="0"/>
                <a:cs typeface="Calibri" panose="020F0502020204030204" pitchFamily="34" charset="0"/>
              </a:rPr>
            </a:br>
            <a:br>
              <a:rPr lang="en-US" sz="4000" b="1" dirty="0">
                <a:latin typeface="Calibri" panose="020F0502020204030204" pitchFamily="34" charset="0"/>
                <a:cs typeface="Calibri" panose="020F0502020204030204" pitchFamily="34" charset="0"/>
              </a:rPr>
            </a:br>
            <a:r>
              <a:rPr lang="en-US" sz="4000" b="1" dirty="0">
                <a:latin typeface="Calibri" panose="020F0502020204030204" pitchFamily="34" charset="0"/>
                <a:cs typeface="Calibri" panose="020F0502020204030204" pitchFamily="34" charset="0"/>
              </a:rPr>
              <a:t>CSCI 1304: Programming I</a:t>
            </a:r>
            <a:br>
              <a:rPr lang="en-US" sz="4000" b="1" dirty="0">
                <a:latin typeface="Calibri" panose="020F0502020204030204" pitchFamily="34" charset="0"/>
                <a:cs typeface="Calibri" panose="020F0502020204030204" pitchFamily="34" charset="0"/>
              </a:rPr>
            </a:br>
            <a:endParaRPr lang="en-US" sz="4000" b="1" dirty="0">
              <a:latin typeface="Calibri" panose="020F0502020204030204" pitchFamily="34" charset="0"/>
              <a:cs typeface="Calibri" panose="020F0502020204030204" pitchFamily="34" charset="0"/>
            </a:endParaRPr>
          </a:p>
        </p:txBody>
      </p:sp>
      <p:sp>
        <p:nvSpPr>
          <p:cNvPr id="6" name="Subtitle 2">
            <a:extLst>
              <a:ext uri="{FF2B5EF4-FFF2-40B4-BE49-F238E27FC236}">
                <a16:creationId xmlns:a16="http://schemas.microsoft.com/office/drawing/2014/main" id="{36281A8C-59AD-6041-917F-36FF6D5DAE91}"/>
              </a:ext>
            </a:extLst>
          </p:cNvPr>
          <p:cNvSpPr txBox="1">
            <a:spLocks/>
          </p:cNvSpPr>
          <p:nvPr/>
        </p:nvSpPr>
        <p:spPr bwMode="auto">
          <a:xfrm>
            <a:off x="395536" y="3246686"/>
            <a:ext cx="8208912" cy="61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Clr>
                <a:schemeClr val="accent1"/>
              </a:buClr>
              <a:buSzPct val="65000"/>
              <a:buFont typeface="Wingdings" pitchFamily="2" charset="2"/>
              <a:buNone/>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endParaRPr lang="en-US" sz="2200" b="1" kern="0" dirty="0">
              <a:latin typeface="Calibri" panose="020F0502020204030204" pitchFamily="34" charset="0"/>
              <a:cs typeface="Calibri" panose="020F0502020204030204" pitchFamily="34" charset="0"/>
            </a:endParaRPr>
          </a:p>
          <a:p>
            <a:r>
              <a:rPr lang="en-US" sz="2800" b="1" kern="0" dirty="0">
                <a:latin typeface="Calibri" panose="020F0502020204030204" pitchFamily="34" charset="0"/>
                <a:cs typeface="Calibri" panose="020F0502020204030204" pitchFamily="34" charset="0"/>
              </a:rPr>
              <a:t> Dr. Nour Almadhoun Alserr</a:t>
            </a:r>
          </a:p>
          <a:p>
            <a:r>
              <a:rPr lang="en-US" b="1"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Fall Semester 2023</a:t>
            </a:r>
            <a:endParaRPr lang="ar-SA"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pPr algn="l"/>
            <a:endParaRPr lang="en-US" sz="2200" kern="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8641C06-B6E7-1E4A-AA10-14E178663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1620" y="4940424"/>
            <a:ext cx="1692388" cy="1692388"/>
          </a:xfrm>
          <a:prstGeom prst="rect">
            <a:avLst/>
          </a:prstGeom>
        </p:spPr>
      </p:pic>
      <p:pic>
        <p:nvPicPr>
          <p:cNvPr id="5" name="Picture 4">
            <a:extLst>
              <a:ext uri="{FF2B5EF4-FFF2-40B4-BE49-F238E27FC236}">
                <a16:creationId xmlns:a16="http://schemas.microsoft.com/office/drawing/2014/main" id="{2EB54E83-EC23-D14A-BB42-AFC2BAE4F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4931414"/>
            <a:ext cx="1665938" cy="1665938"/>
          </a:xfrm>
          <a:prstGeom prst="rect">
            <a:avLst/>
          </a:prstGeom>
        </p:spPr>
      </p:pic>
    </p:spTree>
    <p:extLst>
      <p:ext uri="{BB962C8B-B14F-4D97-AF65-F5344CB8AC3E}">
        <p14:creationId xmlns:p14="http://schemas.microsoft.com/office/powerpoint/2010/main" val="25244890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2F99-1039-5E40-AF35-F5665F0E6D02}"/>
              </a:ext>
            </a:extLst>
          </p:cNvPr>
          <p:cNvSpPr>
            <a:spLocks noGrp="1"/>
          </p:cNvSpPr>
          <p:nvPr>
            <p:ph type="title"/>
          </p:nvPr>
        </p:nvSpPr>
        <p:spPr/>
        <p:txBody>
          <a:bodyPr/>
          <a:lstStyle/>
          <a:p>
            <a:r>
              <a:rPr lang="en-US" dirty="0"/>
              <a:t>Java Applications</a:t>
            </a:r>
          </a:p>
        </p:txBody>
      </p:sp>
      <p:sp>
        <p:nvSpPr>
          <p:cNvPr id="4" name="Slide Number Placeholder 3">
            <a:extLst>
              <a:ext uri="{FF2B5EF4-FFF2-40B4-BE49-F238E27FC236}">
                <a16:creationId xmlns:a16="http://schemas.microsoft.com/office/drawing/2014/main" id="{A2B09EB3-5053-DA48-95E8-C269C0FB23AF}"/>
              </a:ext>
            </a:extLst>
          </p:cNvPr>
          <p:cNvSpPr>
            <a:spLocks noGrp="1"/>
          </p:cNvSpPr>
          <p:nvPr>
            <p:ph type="sldNum" sz="quarter" idx="11"/>
          </p:nvPr>
        </p:nvSpPr>
        <p:spPr/>
        <p:txBody>
          <a:bodyPr/>
          <a:lstStyle/>
          <a:p>
            <a:fld id="{323594FA-E141-4234-AE05-360401972BE7}" type="slidenum">
              <a:rPr lang="en-US" altLang="en-US" smtClean="0"/>
              <a:pPr/>
              <a:t>10</a:t>
            </a:fld>
            <a:endParaRPr lang="en-US" altLang="en-US"/>
          </a:p>
        </p:txBody>
      </p:sp>
      <p:sp>
        <p:nvSpPr>
          <p:cNvPr id="5" name="Rectangle 4">
            <a:extLst>
              <a:ext uri="{FF2B5EF4-FFF2-40B4-BE49-F238E27FC236}">
                <a16:creationId xmlns:a16="http://schemas.microsoft.com/office/drawing/2014/main" id="{2BD62CFF-9E46-C34A-A23D-2567F304B1DA}"/>
              </a:ext>
            </a:extLst>
          </p:cNvPr>
          <p:cNvSpPr/>
          <p:nvPr/>
        </p:nvSpPr>
        <p:spPr>
          <a:xfrm>
            <a:off x="228600" y="6377672"/>
            <a:ext cx="6647656" cy="261610"/>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www.tatvasoft.com</a:t>
            </a:r>
            <a:r>
              <a:rPr lang="en-US" sz="1100" dirty="0">
                <a:solidFill>
                  <a:srgbClr val="2A55D6"/>
                </a:solidFill>
              </a:rPr>
              <a:t>/outsourcing/2021/06/why-does-your-business-need-java-</a:t>
            </a:r>
            <a:r>
              <a:rPr lang="en-US" sz="1100" dirty="0" err="1">
                <a:solidFill>
                  <a:srgbClr val="2A55D6"/>
                </a:solidFill>
              </a:rPr>
              <a:t>developers.html</a:t>
            </a:r>
            <a:endParaRPr lang="en-US" sz="1100" dirty="0">
              <a:solidFill>
                <a:srgbClr val="2A55D6"/>
              </a:solidFill>
            </a:endParaRPr>
          </a:p>
        </p:txBody>
      </p:sp>
      <p:pic>
        <p:nvPicPr>
          <p:cNvPr id="11" name="Picture 10">
            <a:extLst>
              <a:ext uri="{FF2B5EF4-FFF2-40B4-BE49-F238E27FC236}">
                <a16:creationId xmlns:a16="http://schemas.microsoft.com/office/drawing/2014/main" id="{FACA403C-D73F-C34F-803D-0D28E8C66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27" y="1488939"/>
            <a:ext cx="7809345" cy="4521200"/>
          </a:xfrm>
          <a:prstGeom prst="rect">
            <a:avLst/>
          </a:prstGeom>
        </p:spPr>
      </p:pic>
    </p:spTree>
    <p:extLst>
      <p:ext uri="{BB962C8B-B14F-4D97-AF65-F5344CB8AC3E}">
        <p14:creationId xmlns:p14="http://schemas.microsoft.com/office/powerpoint/2010/main" val="17471706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685F-F002-7648-A755-6949EF5B23A1}"/>
              </a:ext>
            </a:extLst>
          </p:cNvPr>
          <p:cNvSpPr>
            <a:spLocks noGrp="1"/>
          </p:cNvSpPr>
          <p:nvPr>
            <p:ph type="title"/>
          </p:nvPr>
        </p:nvSpPr>
        <p:spPr/>
        <p:txBody>
          <a:bodyPr/>
          <a:lstStyle/>
          <a:p>
            <a:r>
              <a:rPr lang="en-US" dirty="0"/>
              <a:t>Top Java Apps</a:t>
            </a:r>
          </a:p>
        </p:txBody>
      </p:sp>
      <p:sp>
        <p:nvSpPr>
          <p:cNvPr id="4" name="Slide Number Placeholder 3">
            <a:extLst>
              <a:ext uri="{FF2B5EF4-FFF2-40B4-BE49-F238E27FC236}">
                <a16:creationId xmlns:a16="http://schemas.microsoft.com/office/drawing/2014/main" id="{21ADACE5-1BED-2F46-949C-749298AF17F5}"/>
              </a:ext>
            </a:extLst>
          </p:cNvPr>
          <p:cNvSpPr>
            <a:spLocks noGrp="1"/>
          </p:cNvSpPr>
          <p:nvPr>
            <p:ph type="sldNum" sz="quarter" idx="11"/>
          </p:nvPr>
        </p:nvSpPr>
        <p:spPr/>
        <p:txBody>
          <a:bodyPr/>
          <a:lstStyle/>
          <a:p>
            <a:fld id="{323594FA-E141-4234-AE05-360401972BE7}" type="slidenum">
              <a:rPr lang="en-US" altLang="en-US" smtClean="0"/>
              <a:pPr/>
              <a:t>11</a:t>
            </a:fld>
            <a:endParaRPr lang="en-US" altLang="en-US"/>
          </a:p>
        </p:txBody>
      </p:sp>
      <p:sp>
        <p:nvSpPr>
          <p:cNvPr id="5" name="Rectangle 4">
            <a:extLst>
              <a:ext uri="{FF2B5EF4-FFF2-40B4-BE49-F238E27FC236}">
                <a16:creationId xmlns:a16="http://schemas.microsoft.com/office/drawing/2014/main" id="{2F2884C7-014E-FF42-A4AB-0F44121B95D4}"/>
              </a:ext>
            </a:extLst>
          </p:cNvPr>
          <p:cNvSpPr/>
          <p:nvPr/>
        </p:nvSpPr>
        <p:spPr>
          <a:xfrm>
            <a:off x="228600" y="6364560"/>
            <a:ext cx="2343911" cy="261610"/>
          </a:xfrm>
          <a:prstGeom prst="rect">
            <a:avLst/>
          </a:prstGeom>
        </p:spPr>
        <p:txBody>
          <a:bodyPr wrap="none">
            <a:spAutoFit/>
          </a:bodyPr>
          <a:lstStyle/>
          <a:p>
            <a:r>
              <a:rPr lang="en-US" sz="1100" dirty="0">
                <a:solidFill>
                  <a:srgbClr val="0070C0"/>
                </a:solidFill>
              </a:rPr>
              <a:t>https://</a:t>
            </a:r>
            <a:r>
              <a:rPr lang="en-US" sz="1100" dirty="0" err="1">
                <a:solidFill>
                  <a:srgbClr val="0070C0"/>
                </a:solidFill>
              </a:rPr>
              <a:t>hackr.io</a:t>
            </a:r>
            <a:r>
              <a:rPr lang="en-US" sz="1100" dirty="0">
                <a:solidFill>
                  <a:srgbClr val="0070C0"/>
                </a:solidFill>
              </a:rPr>
              <a:t>/blog/java-application</a:t>
            </a:r>
          </a:p>
        </p:txBody>
      </p:sp>
      <p:pic>
        <p:nvPicPr>
          <p:cNvPr id="7" name="Picture 6">
            <a:extLst>
              <a:ext uri="{FF2B5EF4-FFF2-40B4-BE49-F238E27FC236}">
                <a16:creationId xmlns:a16="http://schemas.microsoft.com/office/drawing/2014/main" id="{7F77BE9C-0F60-524D-B4F5-36D5B8E237E9}"/>
              </a:ext>
            </a:extLst>
          </p:cNvPr>
          <p:cNvPicPr>
            <a:picLocks noChangeAspect="1"/>
          </p:cNvPicPr>
          <p:nvPr/>
        </p:nvPicPr>
        <p:blipFill rotWithShape="1">
          <a:blip r:embed="rId3">
            <a:extLst>
              <a:ext uri="{28A0092B-C50C-407E-A947-70E740481C1C}">
                <a14:useLocalDpi xmlns:a14="http://schemas.microsoft.com/office/drawing/2010/main" val="0"/>
              </a:ext>
            </a:extLst>
          </a:blip>
          <a:srcRect b="12297"/>
          <a:stretch/>
        </p:blipFill>
        <p:spPr>
          <a:xfrm>
            <a:off x="383822" y="1636850"/>
            <a:ext cx="8319911" cy="4104456"/>
          </a:xfrm>
          <a:prstGeom prst="rect">
            <a:avLst/>
          </a:prstGeom>
        </p:spPr>
      </p:pic>
    </p:spTree>
    <p:extLst>
      <p:ext uri="{BB962C8B-B14F-4D97-AF65-F5344CB8AC3E}">
        <p14:creationId xmlns:p14="http://schemas.microsoft.com/office/powerpoint/2010/main" val="10756979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63AB-AAC5-6D41-982D-27415B564759}"/>
              </a:ext>
            </a:extLst>
          </p:cNvPr>
          <p:cNvSpPr>
            <a:spLocks noGrp="1"/>
          </p:cNvSpPr>
          <p:nvPr>
            <p:ph type="title"/>
          </p:nvPr>
        </p:nvSpPr>
        <p:spPr>
          <a:xfrm>
            <a:off x="165956" y="188640"/>
            <a:ext cx="8735888" cy="1066800"/>
          </a:xfrm>
        </p:spPr>
        <p:txBody>
          <a:bodyPr/>
          <a:lstStyle/>
          <a:p>
            <a:r>
              <a:rPr lang="en-US" dirty="0"/>
              <a:t>Why Java?</a:t>
            </a:r>
          </a:p>
        </p:txBody>
      </p:sp>
      <p:sp>
        <p:nvSpPr>
          <p:cNvPr id="4" name="Slide Number Placeholder 3">
            <a:extLst>
              <a:ext uri="{FF2B5EF4-FFF2-40B4-BE49-F238E27FC236}">
                <a16:creationId xmlns:a16="http://schemas.microsoft.com/office/drawing/2014/main" id="{E9567543-C5A9-0047-9A0A-9988A48B2A6B}"/>
              </a:ext>
            </a:extLst>
          </p:cNvPr>
          <p:cNvSpPr>
            <a:spLocks noGrp="1"/>
          </p:cNvSpPr>
          <p:nvPr>
            <p:ph type="sldNum" sz="quarter" idx="11"/>
          </p:nvPr>
        </p:nvSpPr>
        <p:spPr/>
        <p:txBody>
          <a:bodyPr/>
          <a:lstStyle/>
          <a:p>
            <a:fld id="{323594FA-E141-4234-AE05-360401972BE7}" type="slidenum">
              <a:rPr lang="en-US" altLang="en-US" smtClean="0"/>
              <a:pPr/>
              <a:t>12</a:t>
            </a:fld>
            <a:endParaRPr lang="en-US" altLang="en-US"/>
          </a:p>
        </p:txBody>
      </p:sp>
      <p:sp>
        <p:nvSpPr>
          <p:cNvPr id="3" name="Rectangle 2">
            <a:extLst>
              <a:ext uri="{FF2B5EF4-FFF2-40B4-BE49-F238E27FC236}">
                <a16:creationId xmlns:a16="http://schemas.microsoft.com/office/drawing/2014/main" id="{AC8A3485-42BC-3D4F-9ED4-A0931D8A6935}"/>
              </a:ext>
            </a:extLst>
          </p:cNvPr>
          <p:cNvSpPr/>
          <p:nvPr/>
        </p:nvSpPr>
        <p:spPr>
          <a:xfrm>
            <a:off x="251520" y="6377672"/>
            <a:ext cx="6048672" cy="261610"/>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medium.com</a:t>
            </a:r>
            <a:r>
              <a:rPr lang="en-US" sz="1100" dirty="0">
                <a:solidFill>
                  <a:srgbClr val="2A55D6"/>
                </a:solidFill>
              </a:rPr>
              <a:t>/</a:t>
            </a:r>
            <a:r>
              <a:rPr lang="en-US" sz="1100" dirty="0" err="1">
                <a:solidFill>
                  <a:srgbClr val="2A55D6"/>
                </a:solidFill>
              </a:rPr>
              <a:t>nxtplus</a:t>
            </a:r>
            <a:r>
              <a:rPr lang="en-US" sz="1100" dirty="0">
                <a:solidFill>
                  <a:srgbClr val="2A55D6"/>
                </a:solidFill>
              </a:rPr>
              <a:t>/why-java-daf4765abd24</a:t>
            </a:r>
          </a:p>
        </p:txBody>
      </p:sp>
      <p:pic>
        <p:nvPicPr>
          <p:cNvPr id="6" name="Picture 5">
            <a:extLst>
              <a:ext uri="{FF2B5EF4-FFF2-40B4-BE49-F238E27FC236}">
                <a16:creationId xmlns:a16="http://schemas.microsoft.com/office/drawing/2014/main" id="{575B1EAF-D4E7-174E-B6AA-83EC62338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6010"/>
            <a:ext cx="9144000" cy="4445980"/>
          </a:xfrm>
          <a:prstGeom prst="rect">
            <a:avLst/>
          </a:prstGeom>
        </p:spPr>
      </p:pic>
    </p:spTree>
    <p:extLst>
      <p:ext uri="{BB962C8B-B14F-4D97-AF65-F5344CB8AC3E}">
        <p14:creationId xmlns:p14="http://schemas.microsoft.com/office/powerpoint/2010/main" val="389727212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Course Description</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pPr algn="just"/>
            <a:r>
              <a:rPr lang="en-US" b="1" dirty="0">
                <a:solidFill>
                  <a:srgbClr val="0432FF"/>
                </a:solidFill>
              </a:rPr>
              <a:t>This course covers the following topics: </a:t>
            </a:r>
          </a:p>
          <a:p>
            <a:pPr algn="just">
              <a:buFont typeface="Wingdings" pitchFamily="2" charset="2"/>
              <a:buChar char="Ø"/>
            </a:pPr>
            <a:r>
              <a:rPr lang="en-US" dirty="0"/>
              <a:t>Introduction to the fundamentals of programming and problem solving techniques.</a:t>
            </a:r>
          </a:p>
          <a:p>
            <a:pPr algn="just">
              <a:buFont typeface="Wingdings" pitchFamily="2" charset="2"/>
              <a:buChar char="Ø"/>
            </a:pPr>
            <a:r>
              <a:rPr lang="en-US" dirty="0"/>
              <a:t>Teaching the process of building a project in a modular fashion.</a:t>
            </a:r>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13</a:t>
            </a:fld>
            <a:endParaRPr lang="en-US" altLang="en-US"/>
          </a:p>
        </p:txBody>
      </p:sp>
      <p:pic>
        <p:nvPicPr>
          <p:cNvPr id="6" name="Picture 5">
            <a:extLst>
              <a:ext uri="{FF2B5EF4-FFF2-40B4-BE49-F238E27FC236}">
                <a16:creationId xmlns:a16="http://schemas.microsoft.com/office/drawing/2014/main" id="{1A0C773A-072F-AE42-BD1A-253838B67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4581482"/>
            <a:ext cx="2389639" cy="1796860"/>
          </a:xfrm>
          <a:prstGeom prst="rect">
            <a:avLst/>
          </a:prstGeom>
        </p:spPr>
      </p:pic>
      <p:pic>
        <p:nvPicPr>
          <p:cNvPr id="8" name="Picture 7">
            <a:extLst>
              <a:ext uri="{FF2B5EF4-FFF2-40B4-BE49-F238E27FC236}">
                <a16:creationId xmlns:a16="http://schemas.microsoft.com/office/drawing/2014/main" id="{B2B749E4-76B1-324A-AA03-E5281D3D8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762" y="2816339"/>
            <a:ext cx="2836837" cy="1765143"/>
          </a:xfrm>
          <a:prstGeom prst="rect">
            <a:avLst/>
          </a:prstGeom>
        </p:spPr>
      </p:pic>
      <p:pic>
        <p:nvPicPr>
          <p:cNvPr id="10" name="Picture 9">
            <a:extLst>
              <a:ext uri="{FF2B5EF4-FFF2-40B4-BE49-F238E27FC236}">
                <a16:creationId xmlns:a16="http://schemas.microsoft.com/office/drawing/2014/main" id="{F3582E5F-1A42-B64C-B885-AC69970F4F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897" y="4606570"/>
            <a:ext cx="2978055" cy="1757052"/>
          </a:xfrm>
          <a:prstGeom prst="rect">
            <a:avLst/>
          </a:prstGeom>
        </p:spPr>
      </p:pic>
      <p:cxnSp>
        <p:nvCxnSpPr>
          <p:cNvPr id="7" name="Straight Arrow Connector 6">
            <a:extLst>
              <a:ext uri="{FF2B5EF4-FFF2-40B4-BE49-F238E27FC236}">
                <a16:creationId xmlns:a16="http://schemas.microsoft.com/office/drawing/2014/main" id="{4E638B17-859C-2045-8ED2-D631D026249E}"/>
              </a:ext>
            </a:extLst>
          </p:cNvPr>
          <p:cNvCxnSpPr/>
          <p:nvPr/>
        </p:nvCxnSpPr>
        <p:spPr>
          <a:xfrm>
            <a:off x="4084307" y="5485096"/>
            <a:ext cx="9917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87615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Course Description</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pPr algn="just"/>
            <a:r>
              <a:rPr lang="en-US" b="1" dirty="0">
                <a:solidFill>
                  <a:srgbClr val="0432FF"/>
                </a:solidFill>
              </a:rPr>
              <a:t>This course covers the following topics: </a:t>
            </a:r>
          </a:p>
          <a:p>
            <a:pPr algn="just">
              <a:buFont typeface="Wingdings" pitchFamily="2" charset="2"/>
              <a:buChar char="Ø"/>
            </a:pPr>
            <a:r>
              <a:rPr lang="en-US" dirty="0"/>
              <a:t>Fundamentals of programming including</a:t>
            </a:r>
          </a:p>
          <a:p>
            <a:pPr lvl="1" algn="just">
              <a:buFont typeface="Courier New" panose="02070309020205020404" pitchFamily="49" charset="0"/>
              <a:buChar char="o"/>
            </a:pPr>
            <a:r>
              <a:rPr lang="en-US" dirty="0"/>
              <a:t> Variables.</a:t>
            </a:r>
          </a:p>
          <a:p>
            <a:pPr lvl="1" algn="just">
              <a:buFont typeface="Courier New" panose="02070309020205020404" pitchFamily="49" charset="0"/>
              <a:buChar char="o"/>
            </a:pPr>
            <a:r>
              <a:rPr lang="en-US" dirty="0"/>
              <a:t> Control statements.</a:t>
            </a:r>
          </a:p>
          <a:p>
            <a:pPr lvl="1" algn="just">
              <a:buFont typeface="Courier New" panose="02070309020205020404" pitchFamily="49" charset="0"/>
              <a:buChar char="o"/>
            </a:pPr>
            <a:r>
              <a:rPr lang="en-US" dirty="0"/>
              <a:t> Arrays.</a:t>
            </a:r>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14</a:t>
            </a:fld>
            <a:endParaRPr lang="en-US" altLang="en-US"/>
          </a:p>
        </p:txBody>
      </p:sp>
      <p:pic>
        <p:nvPicPr>
          <p:cNvPr id="12" name="Picture 11">
            <a:extLst>
              <a:ext uri="{FF2B5EF4-FFF2-40B4-BE49-F238E27FC236}">
                <a16:creationId xmlns:a16="http://schemas.microsoft.com/office/drawing/2014/main" id="{5A7952B2-A937-1D4B-AE55-506E3C69645A}"/>
              </a:ext>
            </a:extLst>
          </p:cNvPr>
          <p:cNvPicPr>
            <a:picLocks noChangeAspect="1"/>
          </p:cNvPicPr>
          <p:nvPr/>
        </p:nvPicPr>
        <p:blipFill rotWithShape="1">
          <a:blip r:embed="rId3">
            <a:extLst>
              <a:ext uri="{28A0092B-C50C-407E-A947-70E740481C1C}">
                <a14:useLocalDpi xmlns:a14="http://schemas.microsoft.com/office/drawing/2010/main" val="0"/>
              </a:ext>
            </a:extLst>
          </a:blip>
          <a:srcRect l="8048" b="7255"/>
          <a:stretch/>
        </p:blipFill>
        <p:spPr>
          <a:xfrm>
            <a:off x="-1" y="3640667"/>
            <a:ext cx="4034273" cy="2288870"/>
          </a:xfrm>
          <a:prstGeom prst="rect">
            <a:avLst/>
          </a:prstGeom>
        </p:spPr>
      </p:pic>
      <p:pic>
        <p:nvPicPr>
          <p:cNvPr id="14" name="Picture 13">
            <a:extLst>
              <a:ext uri="{FF2B5EF4-FFF2-40B4-BE49-F238E27FC236}">
                <a16:creationId xmlns:a16="http://schemas.microsoft.com/office/drawing/2014/main" id="{89E76808-5CE1-7C43-83AE-4BF840394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272" y="1953508"/>
            <a:ext cx="2960161" cy="2258564"/>
          </a:xfrm>
          <a:prstGeom prst="rect">
            <a:avLst/>
          </a:prstGeom>
        </p:spPr>
      </p:pic>
      <p:sp>
        <p:nvSpPr>
          <p:cNvPr id="15" name="Rectangle 14">
            <a:extLst>
              <a:ext uri="{FF2B5EF4-FFF2-40B4-BE49-F238E27FC236}">
                <a16:creationId xmlns:a16="http://schemas.microsoft.com/office/drawing/2014/main" id="{814FDF0F-CAD5-AB42-BF70-FF7F30BC66F0}"/>
              </a:ext>
            </a:extLst>
          </p:cNvPr>
          <p:cNvSpPr/>
          <p:nvPr/>
        </p:nvSpPr>
        <p:spPr>
          <a:xfrm>
            <a:off x="228600" y="6416404"/>
            <a:ext cx="3093860" cy="830997"/>
          </a:xfrm>
          <a:prstGeom prst="rect">
            <a:avLst/>
          </a:prstGeom>
        </p:spPr>
        <p:txBody>
          <a:bodyPr wrap="none">
            <a:spAutoFit/>
          </a:bodyPr>
          <a:lstStyle/>
          <a:p>
            <a:r>
              <a:rPr lang="en-US" sz="1200" dirty="0">
                <a:solidFill>
                  <a:srgbClr val="2A55D6"/>
                </a:solidFill>
                <a:hlinkClick r:id="rId5">
                  <a:extLst>
                    <a:ext uri="{A12FA001-AC4F-418D-AE19-62706E023703}">
                      <ahyp:hlinkClr xmlns:ahyp="http://schemas.microsoft.com/office/drawing/2018/hyperlinkcolor" val="tx"/>
                    </a:ext>
                  </a:extLst>
                </a:hlinkClick>
              </a:rPr>
              <a:t>https://www.javatpoint.com/java-variables</a:t>
            </a:r>
            <a:endParaRPr lang="en-US" sz="1200" dirty="0">
              <a:solidFill>
                <a:srgbClr val="2A55D6"/>
              </a:solidFill>
            </a:endParaRPr>
          </a:p>
          <a:p>
            <a:r>
              <a:rPr lang="en-US" sz="1200" dirty="0">
                <a:solidFill>
                  <a:srgbClr val="2A55D6"/>
                </a:solidFill>
                <a:hlinkClick r:id="rId6">
                  <a:extLst>
                    <a:ext uri="{A12FA001-AC4F-418D-AE19-62706E023703}">
                      <ahyp:hlinkClr xmlns:ahyp="http://schemas.microsoft.com/office/drawing/2018/hyperlinkcolor" val="tx"/>
                    </a:ext>
                  </a:extLst>
                </a:hlinkClick>
              </a:rPr>
              <a:t>https://www.geeksforgeeks.org/what-is-array/</a:t>
            </a:r>
            <a:endParaRPr lang="en-US" sz="1200" dirty="0">
              <a:solidFill>
                <a:srgbClr val="2A55D6"/>
              </a:solidFill>
            </a:endParaRPr>
          </a:p>
          <a:p>
            <a:endParaRPr lang="en-US" sz="1200" dirty="0">
              <a:solidFill>
                <a:srgbClr val="2A55D6"/>
              </a:solidFill>
            </a:endParaRPr>
          </a:p>
          <a:p>
            <a:endParaRPr lang="en-US" sz="1200" dirty="0">
              <a:solidFill>
                <a:srgbClr val="2A55D6"/>
              </a:solidFill>
            </a:endParaRPr>
          </a:p>
        </p:txBody>
      </p:sp>
      <p:pic>
        <p:nvPicPr>
          <p:cNvPr id="17" name="Picture 16">
            <a:extLst>
              <a:ext uri="{FF2B5EF4-FFF2-40B4-BE49-F238E27FC236}">
                <a16:creationId xmlns:a16="http://schemas.microsoft.com/office/drawing/2014/main" id="{6576D0A3-A1E5-9340-BE47-C2E6757FBE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0174" y="1904315"/>
            <a:ext cx="2070348" cy="2158619"/>
          </a:xfrm>
          <a:prstGeom prst="rect">
            <a:avLst/>
          </a:prstGeom>
        </p:spPr>
      </p:pic>
      <p:pic>
        <p:nvPicPr>
          <p:cNvPr id="7" name="Picture 6">
            <a:extLst>
              <a:ext uri="{FF2B5EF4-FFF2-40B4-BE49-F238E27FC236}">
                <a16:creationId xmlns:a16="http://schemas.microsoft.com/office/drawing/2014/main" id="{14AD3D22-3B13-264F-8B6F-BB47C772E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0956" y="4408245"/>
            <a:ext cx="4838243" cy="1264422"/>
          </a:xfrm>
          <a:prstGeom prst="rect">
            <a:avLst/>
          </a:prstGeom>
        </p:spPr>
      </p:pic>
    </p:spTree>
    <p:extLst>
      <p:ext uri="{BB962C8B-B14F-4D97-AF65-F5344CB8AC3E}">
        <p14:creationId xmlns:p14="http://schemas.microsoft.com/office/powerpoint/2010/main" val="4182860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Course Description</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pPr algn="just"/>
            <a:r>
              <a:rPr lang="en-US" b="1" dirty="0">
                <a:solidFill>
                  <a:srgbClr val="0432FF"/>
                </a:solidFill>
              </a:rPr>
              <a:t>This course covers the following topics: </a:t>
            </a:r>
          </a:p>
          <a:p>
            <a:pPr algn="just">
              <a:buFont typeface="Wingdings" pitchFamily="2" charset="2"/>
              <a:buChar char="Ø"/>
            </a:pPr>
            <a:r>
              <a:rPr lang="en-US" dirty="0"/>
              <a:t>Fundamentals of programming including</a:t>
            </a:r>
          </a:p>
          <a:p>
            <a:pPr lvl="1" algn="just">
              <a:buFont typeface="Courier New" panose="02070309020205020404" pitchFamily="49" charset="0"/>
              <a:buChar char="o"/>
            </a:pPr>
            <a:r>
              <a:rPr lang="en-US" dirty="0"/>
              <a:t>Object-oriented programming (OPP) in Java.</a:t>
            </a:r>
          </a:p>
          <a:p>
            <a:pPr lvl="1" algn="just">
              <a:buFont typeface="Courier New" panose="02070309020205020404" pitchFamily="49" charset="0"/>
              <a:buChar char="o"/>
            </a:pPr>
            <a:r>
              <a:rPr lang="en-US" dirty="0"/>
              <a:t>Principles of object oriented classes, and objects.</a:t>
            </a:r>
          </a:p>
          <a:p>
            <a:pPr lvl="1" algn="just">
              <a:buFont typeface="Courier New" panose="02070309020205020404" pitchFamily="49" charset="0"/>
              <a:buChar char="o"/>
            </a:pPr>
            <a:endParaRPr lang="en-US" dirty="0"/>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15</a:t>
            </a:fld>
            <a:endParaRPr lang="en-US" altLang="en-US"/>
          </a:p>
        </p:txBody>
      </p:sp>
      <p:pic>
        <p:nvPicPr>
          <p:cNvPr id="6" name="Picture 5">
            <a:extLst>
              <a:ext uri="{FF2B5EF4-FFF2-40B4-BE49-F238E27FC236}">
                <a16:creationId xmlns:a16="http://schemas.microsoft.com/office/drawing/2014/main" id="{934D13CB-BF15-A045-8FF0-A1FF6C778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54" y="2926835"/>
            <a:ext cx="3979933" cy="3383820"/>
          </a:xfrm>
          <a:prstGeom prst="rect">
            <a:avLst/>
          </a:prstGeom>
        </p:spPr>
      </p:pic>
      <p:sp>
        <p:nvSpPr>
          <p:cNvPr id="7" name="Rectangle 6">
            <a:extLst>
              <a:ext uri="{FF2B5EF4-FFF2-40B4-BE49-F238E27FC236}">
                <a16:creationId xmlns:a16="http://schemas.microsoft.com/office/drawing/2014/main" id="{5B0070C6-D365-534D-B15A-6D57802ADBAF}"/>
              </a:ext>
            </a:extLst>
          </p:cNvPr>
          <p:cNvSpPr/>
          <p:nvPr/>
        </p:nvSpPr>
        <p:spPr>
          <a:xfrm>
            <a:off x="228600" y="6377672"/>
            <a:ext cx="6791672" cy="830997"/>
          </a:xfrm>
          <a:prstGeom prst="rect">
            <a:avLst/>
          </a:prstGeom>
        </p:spPr>
        <p:txBody>
          <a:bodyPr wrap="square">
            <a:spAutoFit/>
          </a:bodyPr>
          <a:lstStyle/>
          <a:p>
            <a:r>
              <a:rPr lang="en-US" sz="1200" dirty="0">
                <a:solidFill>
                  <a:srgbClr val="2A55D6"/>
                </a:solidFill>
              </a:rPr>
              <a:t>1 </a:t>
            </a:r>
            <a:r>
              <a:rPr lang="en-US" sz="1200" dirty="0">
                <a:solidFill>
                  <a:srgbClr val="2A55D6"/>
                </a:solidFill>
                <a:hlinkClick r:id="rId4">
                  <a:extLst>
                    <a:ext uri="{A12FA001-AC4F-418D-AE19-62706E023703}">
                      <ahyp:hlinkClr xmlns:ahyp="http://schemas.microsoft.com/office/drawing/2018/hyperlinkcolor" val="tx"/>
                    </a:ext>
                  </a:extLst>
                </a:hlinkClick>
              </a:rPr>
              <a:t>https://ambmfam.com/what-is-object-oriented-programming/</a:t>
            </a:r>
            <a:endParaRPr lang="en-US" sz="1200" dirty="0">
              <a:solidFill>
                <a:srgbClr val="2A55D6"/>
              </a:solidFill>
            </a:endParaRPr>
          </a:p>
          <a:p>
            <a:r>
              <a:rPr lang="en-US" sz="1200" dirty="0">
                <a:solidFill>
                  <a:srgbClr val="2A55D6"/>
                </a:solidFill>
              </a:rPr>
              <a:t>2 </a:t>
            </a:r>
            <a:r>
              <a:rPr lang="en-US" sz="1200" dirty="0">
                <a:solidFill>
                  <a:srgbClr val="2A55D6"/>
                </a:solidFill>
                <a:hlinkClick r:id="rId5">
                  <a:extLst>
                    <a:ext uri="{A12FA001-AC4F-418D-AE19-62706E023703}">
                      <ahyp:hlinkClr xmlns:ahyp="http://schemas.microsoft.com/office/drawing/2018/hyperlinkcolor" val="tx"/>
                    </a:ext>
                  </a:extLst>
                </a:hlinkClick>
              </a:rPr>
              <a:t>https://codersite.dev/understanding-oop-concepts/</a:t>
            </a:r>
            <a:endParaRPr lang="en-US" sz="1200" dirty="0">
              <a:solidFill>
                <a:srgbClr val="2A55D6"/>
              </a:solidFill>
            </a:endParaRPr>
          </a:p>
          <a:p>
            <a:endParaRPr lang="en-US" sz="1200" dirty="0">
              <a:solidFill>
                <a:srgbClr val="2A55D6"/>
              </a:solidFill>
            </a:endParaRPr>
          </a:p>
          <a:p>
            <a:endParaRPr lang="en-US" sz="1200" dirty="0">
              <a:solidFill>
                <a:srgbClr val="2A55D6"/>
              </a:solidFill>
            </a:endParaRPr>
          </a:p>
        </p:txBody>
      </p:sp>
      <p:pic>
        <p:nvPicPr>
          <p:cNvPr id="9" name="Picture 8">
            <a:extLst>
              <a:ext uri="{FF2B5EF4-FFF2-40B4-BE49-F238E27FC236}">
                <a16:creationId xmlns:a16="http://schemas.microsoft.com/office/drawing/2014/main" id="{300AD8DB-2CAE-D049-A411-0988992B41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0687" y="3336336"/>
            <a:ext cx="4176835" cy="2185686"/>
          </a:xfrm>
          <a:prstGeom prst="rect">
            <a:avLst/>
          </a:prstGeom>
        </p:spPr>
      </p:pic>
    </p:spTree>
    <p:extLst>
      <p:ext uri="{BB962C8B-B14F-4D97-AF65-F5344CB8AC3E}">
        <p14:creationId xmlns:p14="http://schemas.microsoft.com/office/powerpoint/2010/main" val="3990324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BF7B-4F61-1049-B3A7-09F5EA572A24}"/>
              </a:ext>
            </a:extLst>
          </p:cNvPr>
          <p:cNvSpPr>
            <a:spLocks noGrp="1"/>
          </p:cNvSpPr>
          <p:nvPr>
            <p:ph type="title"/>
          </p:nvPr>
        </p:nvSpPr>
        <p:spPr/>
        <p:txBody>
          <a:bodyPr/>
          <a:lstStyle/>
          <a:p>
            <a:r>
              <a:rPr lang="en-US" dirty="0"/>
              <a:t>Course Objectives</a:t>
            </a:r>
          </a:p>
        </p:txBody>
      </p:sp>
      <p:sp>
        <p:nvSpPr>
          <p:cNvPr id="3" name="Content Placeholder 2">
            <a:extLst>
              <a:ext uri="{FF2B5EF4-FFF2-40B4-BE49-F238E27FC236}">
                <a16:creationId xmlns:a16="http://schemas.microsoft.com/office/drawing/2014/main" id="{C0C72B08-9F1E-DE45-AC1E-448BDF486F72}"/>
              </a:ext>
            </a:extLst>
          </p:cNvPr>
          <p:cNvSpPr>
            <a:spLocks noGrp="1"/>
          </p:cNvSpPr>
          <p:nvPr>
            <p:ph idx="1"/>
          </p:nvPr>
        </p:nvSpPr>
        <p:spPr>
          <a:xfrm>
            <a:off x="228600" y="1255440"/>
            <a:ext cx="8610600" cy="4876800"/>
          </a:xfrm>
        </p:spPr>
        <p:txBody>
          <a:bodyPr/>
          <a:lstStyle/>
          <a:p>
            <a:pPr marL="0" indent="0" algn="just">
              <a:buNone/>
            </a:pPr>
            <a:r>
              <a:rPr lang="en-US" dirty="0"/>
              <a:t>Upon the completion of this course, students should </a:t>
            </a:r>
            <a:r>
              <a:rPr lang="en-US" dirty="0">
                <a:solidFill>
                  <a:srgbClr val="FF0000"/>
                </a:solidFill>
              </a:rPr>
              <a:t>be able to </a:t>
            </a:r>
            <a:r>
              <a:rPr lang="en-US" dirty="0"/>
              <a:t>:</a:t>
            </a:r>
          </a:p>
          <a:p>
            <a:pPr marL="0" indent="0" algn="just">
              <a:buNone/>
            </a:pPr>
            <a:endParaRPr lang="en-US" dirty="0"/>
          </a:p>
          <a:p>
            <a:pPr algn="just"/>
            <a:r>
              <a:rPr lang="en-US" dirty="0"/>
              <a:t>Master problem solving and logical thinking skills.</a:t>
            </a:r>
          </a:p>
          <a:p>
            <a:pPr algn="just"/>
            <a:r>
              <a:rPr lang="en-US" dirty="0"/>
              <a:t>Develop simple algorithms by using conditional statements, arrays and loops.</a:t>
            </a:r>
          </a:p>
          <a:p>
            <a:pPr algn="just"/>
            <a:r>
              <a:rPr lang="en-US" dirty="0"/>
              <a:t>Understand and use the basics of Object Oriented Programming (OOP).</a:t>
            </a:r>
          </a:p>
          <a:p>
            <a:pPr algn="just"/>
            <a:r>
              <a:rPr lang="en-US" dirty="0"/>
              <a:t>Structure simple programming projects by using objects and classes.</a:t>
            </a:r>
          </a:p>
          <a:p>
            <a:pPr algn="just"/>
            <a:r>
              <a:rPr lang="en-US" dirty="0"/>
              <a:t>Analyze a java application's components.</a:t>
            </a:r>
          </a:p>
          <a:p>
            <a:pPr algn="just"/>
            <a:r>
              <a:rPr lang="en-US" dirty="0"/>
              <a:t>Practice how to work in a motivated, supportive, and well managed programming team environment.</a:t>
            </a:r>
          </a:p>
        </p:txBody>
      </p:sp>
      <p:sp>
        <p:nvSpPr>
          <p:cNvPr id="4" name="Slide Number Placeholder 3">
            <a:extLst>
              <a:ext uri="{FF2B5EF4-FFF2-40B4-BE49-F238E27FC236}">
                <a16:creationId xmlns:a16="http://schemas.microsoft.com/office/drawing/2014/main" id="{F229E424-0B76-CE4F-A29A-60D9558FB480}"/>
              </a:ext>
            </a:extLst>
          </p:cNvPr>
          <p:cNvSpPr>
            <a:spLocks noGrp="1"/>
          </p:cNvSpPr>
          <p:nvPr>
            <p:ph type="sldNum" sz="quarter" idx="11"/>
          </p:nvPr>
        </p:nvSpPr>
        <p:spPr/>
        <p:txBody>
          <a:bodyPr/>
          <a:lstStyle/>
          <a:p>
            <a:fld id="{323594FA-E141-4234-AE05-360401972BE7}" type="slidenum">
              <a:rPr lang="en-US" altLang="en-US" smtClean="0"/>
              <a:pPr/>
              <a:t>16</a:t>
            </a:fld>
            <a:endParaRPr lang="en-US" altLang="en-US"/>
          </a:p>
        </p:txBody>
      </p:sp>
      <p:pic>
        <p:nvPicPr>
          <p:cNvPr id="10" name="Picture 9">
            <a:extLst>
              <a:ext uri="{FF2B5EF4-FFF2-40B4-BE49-F238E27FC236}">
                <a16:creationId xmlns:a16="http://schemas.microsoft.com/office/drawing/2014/main" id="{71BEE4CB-9989-0948-876B-9D9113932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96" y="2045220"/>
            <a:ext cx="527757" cy="527757"/>
          </a:xfrm>
          <a:prstGeom prst="rect">
            <a:avLst/>
          </a:prstGeom>
        </p:spPr>
      </p:pic>
      <p:pic>
        <p:nvPicPr>
          <p:cNvPr id="17" name="Graphic 16">
            <a:extLst>
              <a:ext uri="{FF2B5EF4-FFF2-40B4-BE49-F238E27FC236}">
                <a16:creationId xmlns:a16="http://schemas.microsoft.com/office/drawing/2014/main" id="{82790F26-9230-B74A-91A4-89AF1AFB42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956" y="5544898"/>
            <a:ext cx="485297" cy="485297"/>
          </a:xfrm>
          <a:prstGeom prst="rect">
            <a:avLst/>
          </a:prstGeom>
        </p:spPr>
      </p:pic>
      <p:pic>
        <p:nvPicPr>
          <p:cNvPr id="18" name="Picture 17">
            <a:extLst>
              <a:ext uri="{FF2B5EF4-FFF2-40B4-BE49-F238E27FC236}">
                <a16:creationId xmlns:a16="http://schemas.microsoft.com/office/drawing/2014/main" id="{D48BE80A-B46C-F34F-8AB7-102C3BC9BF18}"/>
              </a:ext>
            </a:extLst>
          </p:cNvPr>
          <p:cNvPicPr>
            <a:picLocks noChangeAspect="1"/>
          </p:cNvPicPr>
          <p:nvPr/>
        </p:nvPicPr>
        <p:blipFill>
          <a:blip r:embed="rId6"/>
          <a:stretch>
            <a:fillRect/>
          </a:stretch>
        </p:blipFill>
        <p:spPr>
          <a:xfrm>
            <a:off x="8114438" y="1183041"/>
            <a:ext cx="504056" cy="504056"/>
          </a:xfrm>
          <a:prstGeom prst="rect">
            <a:avLst/>
          </a:prstGeom>
        </p:spPr>
      </p:pic>
      <p:pic>
        <p:nvPicPr>
          <p:cNvPr id="16" name="Picture 15">
            <a:extLst>
              <a:ext uri="{FF2B5EF4-FFF2-40B4-BE49-F238E27FC236}">
                <a16:creationId xmlns:a16="http://schemas.microsoft.com/office/drawing/2014/main" id="{53FF333B-CA36-094F-B27B-945D08892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96" y="2645376"/>
            <a:ext cx="527757" cy="527757"/>
          </a:xfrm>
          <a:prstGeom prst="rect">
            <a:avLst/>
          </a:prstGeom>
        </p:spPr>
      </p:pic>
      <p:pic>
        <p:nvPicPr>
          <p:cNvPr id="20" name="Picture 19">
            <a:extLst>
              <a:ext uri="{FF2B5EF4-FFF2-40B4-BE49-F238E27FC236}">
                <a16:creationId xmlns:a16="http://schemas.microsoft.com/office/drawing/2014/main" id="{A96EDCBA-7A83-CA46-8D9A-D383D6E82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362757"/>
            <a:ext cx="527757" cy="527757"/>
          </a:xfrm>
          <a:prstGeom prst="rect">
            <a:avLst/>
          </a:prstGeom>
        </p:spPr>
      </p:pic>
      <p:pic>
        <p:nvPicPr>
          <p:cNvPr id="21" name="Picture 20">
            <a:extLst>
              <a:ext uri="{FF2B5EF4-FFF2-40B4-BE49-F238E27FC236}">
                <a16:creationId xmlns:a16="http://schemas.microsoft.com/office/drawing/2014/main" id="{A857E4AE-BF3C-E848-9EA7-A0B7E4E5E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4206963"/>
            <a:ext cx="527757" cy="527757"/>
          </a:xfrm>
          <a:prstGeom prst="rect">
            <a:avLst/>
          </a:prstGeom>
        </p:spPr>
      </p:pic>
      <p:pic>
        <p:nvPicPr>
          <p:cNvPr id="22" name="Picture 21">
            <a:extLst>
              <a:ext uri="{FF2B5EF4-FFF2-40B4-BE49-F238E27FC236}">
                <a16:creationId xmlns:a16="http://schemas.microsoft.com/office/drawing/2014/main" id="{AB72DEA2-D6A6-6D43-A835-B1C21D5FF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96" y="4991530"/>
            <a:ext cx="527757" cy="527757"/>
          </a:xfrm>
          <a:prstGeom prst="rect">
            <a:avLst/>
          </a:prstGeom>
        </p:spPr>
      </p:pic>
      <p:grpSp>
        <p:nvGrpSpPr>
          <p:cNvPr id="8" name="Group 7">
            <a:extLst>
              <a:ext uri="{FF2B5EF4-FFF2-40B4-BE49-F238E27FC236}">
                <a16:creationId xmlns:a16="http://schemas.microsoft.com/office/drawing/2014/main" id="{1F9FF5E0-879C-D64A-B2E6-D02094284CEE}"/>
              </a:ext>
            </a:extLst>
          </p:cNvPr>
          <p:cNvGrpSpPr/>
          <p:nvPr/>
        </p:nvGrpSpPr>
        <p:grpSpPr>
          <a:xfrm>
            <a:off x="97820" y="1062385"/>
            <a:ext cx="8998103" cy="5262910"/>
            <a:chOff x="128076" y="1196118"/>
            <a:chExt cx="8291264" cy="4711588"/>
          </a:xfrm>
        </p:grpSpPr>
        <p:pic>
          <p:nvPicPr>
            <p:cNvPr id="6" name="Picture 5">
              <a:extLst>
                <a:ext uri="{FF2B5EF4-FFF2-40B4-BE49-F238E27FC236}">
                  <a16:creationId xmlns:a16="http://schemas.microsoft.com/office/drawing/2014/main" id="{A2B93B8D-C32B-5D4C-B4D8-ABB6BEC5FE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076" y="1196118"/>
              <a:ext cx="8291264" cy="4711588"/>
            </a:xfrm>
            <a:prstGeom prst="rect">
              <a:avLst/>
            </a:prstGeom>
          </p:spPr>
        </p:pic>
        <p:pic>
          <p:nvPicPr>
            <p:cNvPr id="7" name="Picture 6">
              <a:extLst>
                <a:ext uri="{FF2B5EF4-FFF2-40B4-BE49-F238E27FC236}">
                  <a16:creationId xmlns:a16="http://schemas.microsoft.com/office/drawing/2014/main" id="{F882A54A-6BFE-2948-9647-92697D2AE236}"/>
                </a:ext>
              </a:extLst>
            </p:cNvPr>
            <p:cNvPicPr>
              <a:picLocks noChangeAspect="1"/>
            </p:cNvPicPr>
            <p:nvPr/>
          </p:nvPicPr>
          <p:blipFill rotWithShape="1">
            <a:blip r:embed="rId7">
              <a:extLst>
                <a:ext uri="{28A0092B-C50C-407E-A947-70E740481C1C}">
                  <a14:useLocalDpi xmlns:a14="http://schemas.microsoft.com/office/drawing/2010/main" val="0"/>
                </a:ext>
              </a:extLst>
            </a:blip>
            <a:srcRect l="75457" t="15119" r="3699" b="71126"/>
            <a:stretch/>
          </p:blipFill>
          <p:spPr>
            <a:xfrm>
              <a:off x="6541931" y="1401648"/>
              <a:ext cx="1728192" cy="648072"/>
            </a:xfrm>
            <a:prstGeom prst="rect">
              <a:avLst/>
            </a:prstGeom>
          </p:spPr>
        </p:pic>
      </p:grpSp>
    </p:spTree>
    <p:extLst>
      <p:ext uri="{BB962C8B-B14F-4D97-AF65-F5344CB8AC3E}">
        <p14:creationId xmlns:p14="http://schemas.microsoft.com/office/powerpoint/2010/main" val="3514120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p:tgtEl>
                                          <p:spTgt spid="8"/>
                                        </p:tgtEl>
                                        <p:attrNameLst>
                                          <p:attrName>ppt_y</p:attrName>
                                        </p:attrNameLst>
                                      </p:cBhvr>
                                      <p:tavLst>
                                        <p:tav tm="0">
                                          <p:val>
                                            <p:strVal val="#ppt_y+#ppt_h*1.125000"/>
                                          </p:val>
                                        </p:tav>
                                        <p:tav tm="100000">
                                          <p:val>
                                            <p:strVal val="#ppt_y"/>
                                          </p:val>
                                        </p:tav>
                                      </p:tavLst>
                                    </p:anim>
                                    <p:animEffect transition="in" filter="wipe(up)">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99772-4D38-6A46-A698-87DC02A6C07F}"/>
              </a:ext>
            </a:extLst>
          </p:cNvPr>
          <p:cNvSpPr>
            <a:spLocks noGrp="1"/>
          </p:cNvSpPr>
          <p:nvPr>
            <p:ph type="title"/>
          </p:nvPr>
        </p:nvSpPr>
        <p:spPr/>
        <p:txBody>
          <a:bodyPr/>
          <a:lstStyle/>
          <a:p>
            <a:r>
              <a:rPr lang="en-US" dirty="0"/>
              <a:t>Main Textbook</a:t>
            </a:r>
            <a:br>
              <a:rPr lang="en-US" dirty="0"/>
            </a:br>
            <a:br>
              <a:rPr lang="en-US" dirty="0"/>
            </a:br>
            <a:endParaRPr lang="en-US" dirty="0"/>
          </a:p>
        </p:txBody>
      </p:sp>
      <p:sp>
        <p:nvSpPr>
          <p:cNvPr id="3" name="Content Placeholder 2">
            <a:extLst>
              <a:ext uri="{FF2B5EF4-FFF2-40B4-BE49-F238E27FC236}">
                <a16:creationId xmlns:a16="http://schemas.microsoft.com/office/drawing/2014/main" id="{46DC646D-06E4-2940-A63E-67EDDA3D3B87}"/>
              </a:ext>
            </a:extLst>
          </p:cNvPr>
          <p:cNvSpPr>
            <a:spLocks noGrp="1"/>
          </p:cNvSpPr>
          <p:nvPr>
            <p:ph idx="1"/>
          </p:nvPr>
        </p:nvSpPr>
        <p:spPr/>
        <p:txBody>
          <a:bodyPr/>
          <a:lstStyle/>
          <a:p>
            <a:r>
              <a:rPr lang="en-US" dirty="0"/>
              <a:t>Java: An Introduction to Problem Solving and Programming, 8th Edition, By Walter Savitch, Pearson (2017).</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286C18F6-2E14-6649-8F0C-ADA412083115}"/>
              </a:ext>
            </a:extLst>
          </p:cNvPr>
          <p:cNvSpPr>
            <a:spLocks noGrp="1"/>
          </p:cNvSpPr>
          <p:nvPr>
            <p:ph type="sldNum" sz="quarter" idx="11"/>
          </p:nvPr>
        </p:nvSpPr>
        <p:spPr/>
        <p:txBody>
          <a:bodyPr/>
          <a:lstStyle/>
          <a:p>
            <a:fld id="{323594FA-E141-4234-AE05-360401972BE7}" type="slidenum">
              <a:rPr lang="en-US" altLang="en-US" smtClean="0"/>
              <a:pPr/>
              <a:t>17</a:t>
            </a:fld>
            <a:endParaRPr lang="en-US" altLang="en-US"/>
          </a:p>
        </p:txBody>
      </p:sp>
      <p:pic>
        <p:nvPicPr>
          <p:cNvPr id="7" name="Picture 6">
            <a:extLst>
              <a:ext uri="{FF2B5EF4-FFF2-40B4-BE49-F238E27FC236}">
                <a16:creationId xmlns:a16="http://schemas.microsoft.com/office/drawing/2014/main" id="{C9554D00-BDF7-904A-861B-49075A4F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336" y="2486459"/>
            <a:ext cx="2999111" cy="3748889"/>
          </a:xfrm>
          <a:prstGeom prst="rect">
            <a:avLst/>
          </a:prstGeom>
        </p:spPr>
      </p:pic>
    </p:spTree>
    <p:extLst>
      <p:ext uri="{BB962C8B-B14F-4D97-AF65-F5344CB8AC3E}">
        <p14:creationId xmlns:p14="http://schemas.microsoft.com/office/powerpoint/2010/main" val="7481998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EB3C-186D-0F4F-AD4D-721147DD777F}"/>
              </a:ext>
            </a:extLst>
          </p:cNvPr>
          <p:cNvSpPr>
            <a:spLocks noGrp="1"/>
          </p:cNvSpPr>
          <p:nvPr>
            <p:ph type="title"/>
          </p:nvPr>
        </p:nvSpPr>
        <p:spPr/>
        <p:txBody>
          <a:bodyPr/>
          <a:lstStyle/>
          <a:p>
            <a:r>
              <a:rPr lang="en-US" dirty="0"/>
              <a:t>Course Schedule</a:t>
            </a:r>
          </a:p>
        </p:txBody>
      </p:sp>
      <p:sp>
        <p:nvSpPr>
          <p:cNvPr id="4" name="Slide Number Placeholder 3">
            <a:extLst>
              <a:ext uri="{FF2B5EF4-FFF2-40B4-BE49-F238E27FC236}">
                <a16:creationId xmlns:a16="http://schemas.microsoft.com/office/drawing/2014/main" id="{0E68A0B9-999B-EF49-A6CF-F25E39304882}"/>
              </a:ext>
            </a:extLst>
          </p:cNvPr>
          <p:cNvSpPr>
            <a:spLocks noGrp="1"/>
          </p:cNvSpPr>
          <p:nvPr>
            <p:ph type="sldNum" sz="quarter" idx="11"/>
          </p:nvPr>
        </p:nvSpPr>
        <p:spPr/>
        <p:txBody>
          <a:bodyPr/>
          <a:lstStyle/>
          <a:p>
            <a:fld id="{323594FA-E141-4234-AE05-360401972BE7}" type="slidenum">
              <a:rPr lang="en-US" altLang="en-US" smtClean="0"/>
              <a:pPr/>
              <a:t>18</a:t>
            </a:fld>
            <a:endParaRPr lang="en-US" altLang="en-US"/>
          </a:p>
        </p:txBody>
      </p:sp>
      <p:sp>
        <p:nvSpPr>
          <p:cNvPr id="6" name="Rectangle 1">
            <a:extLst>
              <a:ext uri="{FF2B5EF4-FFF2-40B4-BE49-F238E27FC236}">
                <a16:creationId xmlns:a16="http://schemas.microsoft.com/office/drawing/2014/main" id="{F46692A4-0894-9B4B-8D59-472ADD81D202}"/>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chemeClr val="tx1"/>
                </a:solidFill>
                <a:effectLst/>
                <a:latin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EF153181-BD6D-1945-B588-8543D92F6EFD}"/>
              </a:ext>
            </a:extLst>
          </p:cNvPr>
          <p:cNvGraphicFramePr>
            <a:graphicFrameLocks noGrp="1"/>
          </p:cNvGraphicFramePr>
          <p:nvPr>
            <p:extLst>
              <p:ext uri="{D42A27DB-BD31-4B8C-83A1-F6EECF244321}">
                <p14:modId xmlns:p14="http://schemas.microsoft.com/office/powerpoint/2010/main" val="1515796362"/>
              </p:ext>
            </p:extLst>
          </p:nvPr>
        </p:nvGraphicFramePr>
        <p:xfrm>
          <a:off x="350167" y="1068491"/>
          <a:ext cx="8443665" cy="5715000"/>
        </p:xfrm>
        <a:graphic>
          <a:graphicData uri="http://schemas.openxmlformats.org/drawingml/2006/table">
            <a:tbl>
              <a:tblPr firstRow="1" bandRow="1">
                <a:tableStyleId>{21E4AEA4-8DFA-4A89-87EB-49C32662AFE0}</a:tableStyleId>
              </a:tblPr>
              <a:tblGrid>
                <a:gridCol w="1296145">
                  <a:extLst>
                    <a:ext uri="{9D8B030D-6E8A-4147-A177-3AD203B41FA5}">
                      <a16:colId xmlns:a16="http://schemas.microsoft.com/office/drawing/2014/main" val="42666075"/>
                    </a:ext>
                  </a:extLst>
                </a:gridCol>
                <a:gridCol w="5400600">
                  <a:extLst>
                    <a:ext uri="{9D8B030D-6E8A-4147-A177-3AD203B41FA5}">
                      <a16:colId xmlns:a16="http://schemas.microsoft.com/office/drawing/2014/main" val="3492254707"/>
                    </a:ext>
                  </a:extLst>
                </a:gridCol>
                <a:gridCol w="1746920">
                  <a:extLst>
                    <a:ext uri="{9D8B030D-6E8A-4147-A177-3AD203B41FA5}">
                      <a16:colId xmlns:a16="http://schemas.microsoft.com/office/drawing/2014/main" val="2244928237"/>
                    </a:ext>
                  </a:extLst>
                </a:gridCol>
              </a:tblGrid>
              <a:tr h="370840">
                <a:tc>
                  <a:txBody>
                    <a:bodyPr/>
                    <a:lstStyle/>
                    <a:p>
                      <a:r>
                        <a:rPr lang="en-US" sz="2000" b="1" dirty="0">
                          <a:latin typeface="Calibri" panose="020F0502020204030204" pitchFamily="34" charset="0"/>
                          <a:cs typeface="Calibri" panose="020F0502020204030204" pitchFamily="34" charset="0"/>
                        </a:rPr>
                        <a:t>Week</a:t>
                      </a:r>
                    </a:p>
                  </a:txBody>
                  <a:tcPr/>
                </a:tc>
                <a:tc>
                  <a:txBody>
                    <a:bodyPr/>
                    <a:lstStyle/>
                    <a:p>
                      <a:r>
                        <a:rPr lang="en-US" sz="2000" b="1" dirty="0">
                          <a:latin typeface="Calibri" panose="020F0502020204030204" pitchFamily="34" charset="0"/>
                          <a:cs typeface="Calibri" panose="020F0502020204030204" pitchFamily="34" charset="0"/>
                        </a:rPr>
                        <a:t>Topic</a:t>
                      </a:r>
                    </a:p>
                  </a:txBody>
                  <a:tcPr/>
                </a:tc>
                <a:tc>
                  <a:txBody>
                    <a:bodyPr/>
                    <a:lstStyle/>
                    <a:p>
                      <a:r>
                        <a:rPr lang="en-US" sz="2000" b="1" dirty="0">
                          <a:latin typeface="Calibri" panose="020F0502020204030204" pitchFamily="34" charset="0"/>
                          <a:cs typeface="Calibri" panose="020F0502020204030204" pitchFamily="34" charset="0"/>
                        </a:rPr>
                        <a:t>Readings</a:t>
                      </a:r>
                    </a:p>
                  </a:txBody>
                  <a:tcPr/>
                </a:tc>
                <a:extLst>
                  <a:ext uri="{0D108BD9-81ED-4DB2-BD59-A6C34878D82A}">
                    <a16:rowId xmlns:a16="http://schemas.microsoft.com/office/drawing/2014/main" val="3627535741"/>
                  </a:ext>
                </a:extLst>
              </a:tr>
              <a:tr h="370840">
                <a:tc>
                  <a:txBody>
                    <a:bodyPr/>
                    <a:lstStyle/>
                    <a:p>
                      <a:pPr algn="ctr"/>
                      <a:r>
                        <a:rPr lang="en-US" sz="2000" b="1" dirty="0">
                          <a:effectLst/>
                          <a:latin typeface="Calibri" panose="020F0502020204030204" pitchFamily="34" charset="0"/>
                          <a:cs typeface="Calibri" panose="020F0502020204030204" pitchFamily="34" charset="0"/>
                        </a:rPr>
                        <a:t>1</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Introduction to Programming</a:t>
                      </a:r>
                    </a:p>
                  </a:txBody>
                  <a:tcPr marL="47625" marR="47625" marT="0" marB="0"/>
                </a:tc>
                <a:tc rowSpan="4">
                  <a:txBody>
                    <a:bodyPr/>
                    <a:lstStyle/>
                    <a:p>
                      <a:pPr algn="ctr"/>
                      <a:endParaRPr lang="en-US" sz="2000" b="1" dirty="0">
                        <a:effectLst/>
                        <a:latin typeface="Calibri" panose="020F0502020204030204" pitchFamily="34" charset="0"/>
                        <a:cs typeface="Calibri" panose="020F0502020204030204" pitchFamily="34" charset="0"/>
                      </a:endParaRPr>
                    </a:p>
                    <a:p>
                      <a:pPr algn="ctr"/>
                      <a:endParaRPr lang="en-US" sz="2000" b="1" dirty="0">
                        <a:effectLst/>
                        <a:latin typeface="Calibri" panose="020F0502020204030204" pitchFamily="34" charset="0"/>
                        <a:cs typeface="Calibri" panose="020F0502020204030204" pitchFamily="34" charset="0"/>
                      </a:endParaRPr>
                    </a:p>
                    <a:p>
                      <a:pPr algn="ctr"/>
                      <a:r>
                        <a:rPr lang="en-US" sz="2000" b="1" dirty="0">
                          <a:effectLst/>
                          <a:latin typeface="Calibri" panose="020F0502020204030204" pitchFamily="34" charset="0"/>
                          <a:cs typeface="Calibri" panose="020F0502020204030204" pitchFamily="34" charset="0"/>
                        </a:rPr>
                        <a:t>CH1</a:t>
                      </a:r>
                    </a:p>
                  </a:txBody>
                  <a:tcPr marL="47625" marR="47625" marT="0" marB="0"/>
                </a:tc>
                <a:extLst>
                  <a:ext uri="{0D108BD9-81ED-4DB2-BD59-A6C34878D82A}">
                    <a16:rowId xmlns:a16="http://schemas.microsoft.com/office/drawing/2014/main" val="4168139461"/>
                  </a:ext>
                </a:extLst>
              </a:tr>
              <a:tr h="370840">
                <a:tc>
                  <a:txBody>
                    <a:bodyPr/>
                    <a:lstStyle/>
                    <a:p>
                      <a:pPr algn="ctr"/>
                      <a:r>
                        <a:rPr lang="en-US" sz="2000" b="1" dirty="0">
                          <a:effectLst/>
                          <a:latin typeface="Calibri" panose="020F0502020204030204" pitchFamily="34" charset="0"/>
                          <a:cs typeface="Calibri" panose="020F0502020204030204" pitchFamily="34" charset="0"/>
                        </a:rPr>
                        <a:t>2</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Introduction to Computer, Program, and Java</a:t>
                      </a:r>
                    </a:p>
                  </a:txBody>
                  <a:tcPr marL="47625" marR="47625" marT="0" marB="0"/>
                </a:tc>
                <a:tc vMerge="1">
                  <a:txBody>
                    <a:bodyPr/>
                    <a:lstStyle/>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813925693"/>
                  </a:ext>
                </a:extLst>
              </a:tr>
              <a:tr h="370840">
                <a:tc>
                  <a:txBody>
                    <a:bodyPr/>
                    <a:lstStyle/>
                    <a:p>
                      <a:pPr algn="ctr"/>
                      <a:r>
                        <a:rPr lang="en-US" sz="2000" b="1" dirty="0">
                          <a:effectLst/>
                          <a:latin typeface="Calibri" panose="020F0502020204030204" pitchFamily="34" charset="0"/>
                          <a:cs typeface="Calibri" panose="020F0502020204030204" pitchFamily="34" charset="0"/>
                        </a:rPr>
                        <a:t>3</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Elementary Programming</a:t>
                      </a:r>
                    </a:p>
                  </a:txBody>
                  <a:tcPr marL="47625" marR="47625" marT="0" marB="0"/>
                </a:tc>
                <a:tc vMerge="1">
                  <a:txBody>
                    <a:bodyPr/>
                    <a:lstStyle/>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1929354899"/>
                  </a:ext>
                </a:extLst>
              </a:tr>
              <a:tr h="370840">
                <a:tc>
                  <a:txBody>
                    <a:bodyPr/>
                    <a:lstStyle/>
                    <a:p>
                      <a:pPr algn="ctr"/>
                      <a:r>
                        <a:rPr lang="en-US" sz="2000" b="1" dirty="0">
                          <a:effectLst/>
                          <a:latin typeface="Calibri" panose="020F0502020204030204" pitchFamily="34" charset="0"/>
                          <a:cs typeface="Calibri" panose="020F0502020204030204" pitchFamily="34" charset="0"/>
                        </a:rPr>
                        <a:t>4</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Fundamentals of Programing</a:t>
                      </a:r>
                    </a:p>
                  </a:txBody>
                  <a:tcPr marL="47625" marR="47625" marT="0" marB="0"/>
                </a:tc>
                <a:tc vMerge="1">
                  <a:txBody>
                    <a:bodyPr/>
                    <a:lstStyle/>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2279014147"/>
                  </a:ext>
                </a:extLst>
              </a:tr>
              <a:tr h="370840">
                <a:tc>
                  <a:txBody>
                    <a:bodyPr/>
                    <a:lstStyle/>
                    <a:p>
                      <a:pPr algn="ctr"/>
                      <a:r>
                        <a:rPr lang="en-US" sz="2000" b="1" dirty="0">
                          <a:effectLst/>
                          <a:latin typeface="Calibri" panose="020F0502020204030204" pitchFamily="34" charset="0"/>
                          <a:cs typeface="Calibri" panose="020F0502020204030204" pitchFamily="34" charset="0"/>
                        </a:rPr>
                        <a:t>5</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Primitive Data Types, Variables, constants, assignments</a:t>
                      </a:r>
                    </a:p>
                  </a:txBody>
                  <a:tcPr marL="47625" marR="47625" marT="0" marB="0"/>
                </a:tc>
                <a:tc rowSpan="2">
                  <a:txBody>
                    <a:bodyPr/>
                    <a:lstStyle/>
                    <a:p>
                      <a:pPr algn="ctr"/>
                      <a:r>
                        <a:rPr lang="en-US" sz="2000" b="1" dirty="0">
                          <a:effectLst/>
                          <a:latin typeface="Calibri" panose="020F0502020204030204" pitchFamily="34" charset="0"/>
                          <a:cs typeface="Calibri" panose="020F0502020204030204" pitchFamily="34" charset="0"/>
                        </a:rPr>
                        <a:t>CH2</a:t>
                      </a:r>
                    </a:p>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3778273021"/>
                  </a:ext>
                </a:extLst>
              </a:tr>
              <a:tr h="370840">
                <a:tc>
                  <a:txBody>
                    <a:bodyPr/>
                    <a:lstStyle/>
                    <a:p>
                      <a:pPr algn="ctr"/>
                      <a:r>
                        <a:rPr lang="en-US" sz="2000" b="1" dirty="0">
                          <a:effectLst/>
                          <a:latin typeface="Calibri" panose="020F0502020204030204" pitchFamily="34" charset="0"/>
                          <a:cs typeface="Calibri" panose="020F0502020204030204" pitchFamily="34" charset="0"/>
                        </a:rPr>
                        <a:t>6</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Expressions and operators</a:t>
                      </a:r>
                    </a:p>
                  </a:txBody>
                  <a:tcPr marL="47625" marR="47625" marT="0" marB="0"/>
                </a:tc>
                <a:tc vMerge="1">
                  <a:txBody>
                    <a:bodyPr/>
                    <a:lstStyle/>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3036969467"/>
                  </a:ext>
                </a:extLst>
              </a:tr>
              <a:tr h="370840">
                <a:tc>
                  <a:txBody>
                    <a:bodyPr/>
                    <a:lstStyle/>
                    <a:p>
                      <a:pPr algn="ctr"/>
                      <a:r>
                        <a:rPr lang="en-US" sz="2000" b="1" dirty="0">
                          <a:effectLst/>
                          <a:latin typeface="Calibri" panose="020F0502020204030204" pitchFamily="34" charset="0"/>
                          <a:cs typeface="Calibri" panose="020F0502020204030204" pitchFamily="34" charset="0"/>
                        </a:rPr>
                        <a:t>7</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Conditional (selection) statements</a:t>
                      </a:r>
                    </a:p>
                  </a:txBody>
                  <a:tcPr marL="47625" marR="47625" marT="0" marB="0"/>
                </a:tc>
                <a:tc rowSpan="2">
                  <a:txBody>
                    <a:bodyPr/>
                    <a:lstStyle/>
                    <a:p>
                      <a:pPr algn="ctr"/>
                      <a:r>
                        <a:rPr lang="en-US" sz="2000" b="1" dirty="0">
                          <a:effectLst/>
                          <a:latin typeface="Calibri" panose="020F0502020204030204" pitchFamily="34" charset="0"/>
                          <a:cs typeface="Calibri" panose="020F0502020204030204" pitchFamily="34" charset="0"/>
                        </a:rPr>
                        <a:t>CH3</a:t>
                      </a:r>
                    </a:p>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1100692345"/>
                  </a:ext>
                </a:extLst>
              </a:tr>
              <a:tr h="370840">
                <a:tc>
                  <a:txBody>
                    <a:bodyPr/>
                    <a:lstStyle/>
                    <a:p>
                      <a:pPr algn="ctr"/>
                      <a:r>
                        <a:rPr lang="en-US" sz="2000" b="1" dirty="0">
                          <a:effectLst/>
                          <a:latin typeface="Calibri" panose="020F0502020204030204" pitchFamily="34" charset="0"/>
                          <a:cs typeface="Calibri" panose="020F0502020204030204" pitchFamily="34" charset="0"/>
                        </a:rPr>
                        <a:t>8</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Mathematical Functions, characters and String</a:t>
                      </a:r>
                    </a:p>
                  </a:txBody>
                  <a:tcPr marL="47625" marR="47625" marT="0" marB="0"/>
                </a:tc>
                <a:tc vMerge="1">
                  <a:txBody>
                    <a:bodyPr/>
                    <a:lstStyle/>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746148883"/>
                  </a:ext>
                </a:extLst>
              </a:tr>
              <a:tr h="370840">
                <a:tc>
                  <a:txBody>
                    <a:bodyPr/>
                    <a:lstStyle/>
                    <a:p>
                      <a:pPr algn="ctr"/>
                      <a:r>
                        <a:rPr lang="en-US" sz="2000" b="1" dirty="0">
                          <a:effectLst/>
                          <a:latin typeface="Calibri" panose="020F0502020204030204" pitchFamily="34" charset="0"/>
                          <a:cs typeface="Calibri" panose="020F0502020204030204" pitchFamily="34" charset="0"/>
                        </a:rPr>
                        <a:t>9</a:t>
                      </a:r>
                    </a:p>
                  </a:txBody>
                  <a:tcPr marL="47625" marR="47625" marT="0" marB="0"/>
                </a:tc>
                <a:tc>
                  <a:txBody>
                    <a:bodyPr/>
                    <a:lstStyle/>
                    <a:p>
                      <a:r>
                        <a:rPr lang="en-US" sz="1600" b="1" i="0" dirty="0">
                          <a:latin typeface="Calibri" panose="020F0502020204030204" pitchFamily="34" charset="0"/>
                          <a:cs typeface="Calibri" panose="020F0502020204030204" pitchFamily="34" charset="0"/>
                        </a:rPr>
                        <a:t>Loops</a:t>
                      </a:r>
                      <a:endParaRPr lang="en-US" sz="1600" b="1" i="0" dirty="0">
                        <a:effectLst/>
                        <a:latin typeface="Calibri" panose="020F0502020204030204" pitchFamily="34" charset="0"/>
                        <a:cs typeface="Calibri" panose="020F0502020204030204" pitchFamily="34" charset="0"/>
                      </a:endParaRPr>
                    </a:p>
                  </a:txBody>
                  <a:tcPr marL="47625" marR="47625" marT="0" marB="0"/>
                </a:tc>
                <a:tc>
                  <a:txBody>
                    <a:bodyPr/>
                    <a:lstStyle/>
                    <a:p>
                      <a:pPr algn="ctr"/>
                      <a:r>
                        <a:rPr lang="en-US" sz="2000" b="1" dirty="0">
                          <a:effectLst/>
                          <a:latin typeface="Calibri" panose="020F0502020204030204" pitchFamily="34" charset="0"/>
                          <a:cs typeface="Calibri" panose="020F0502020204030204" pitchFamily="34" charset="0"/>
                        </a:rPr>
                        <a:t>CH4</a:t>
                      </a:r>
                    </a:p>
                  </a:txBody>
                  <a:tcPr marL="47625" marR="47625" marT="0" marB="0"/>
                </a:tc>
                <a:extLst>
                  <a:ext uri="{0D108BD9-81ED-4DB2-BD59-A6C34878D82A}">
                    <a16:rowId xmlns:a16="http://schemas.microsoft.com/office/drawing/2014/main" val="2853412048"/>
                  </a:ext>
                </a:extLst>
              </a:tr>
              <a:tr h="370840">
                <a:tc>
                  <a:txBody>
                    <a:bodyPr/>
                    <a:lstStyle/>
                    <a:p>
                      <a:pPr algn="ctr"/>
                      <a:r>
                        <a:rPr lang="en-US" sz="2000" b="1" dirty="0">
                          <a:effectLst/>
                          <a:latin typeface="Calibri" panose="020F0502020204030204" pitchFamily="34" charset="0"/>
                          <a:cs typeface="Calibri" panose="020F0502020204030204" pitchFamily="34" charset="0"/>
                        </a:rPr>
                        <a:t>10</a:t>
                      </a:r>
                    </a:p>
                  </a:txBody>
                  <a:tcPr marL="47625" marR="47625" marT="0" marB="0"/>
                </a:tc>
                <a:tc>
                  <a:txBody>
                    <a:bodyPr/>
                    <a:lstStyle/>
                    <a:p>
                      <a:r>
                        <a:rPr lang="en-US" sz="1600" b="1" i="0" dirty="0">
                          <a:effectLst/>
                          <a:latin typeface="Calibri" panose="020F0502020204030204" pitchFamily="34" charset="0"/>
                          <a:cs typeface="Calibri" panose="020F0502020204030204" pitchFamily="34" charset="0"/>
                        </a:rPr>
                        <a:t>Methods</a:t>
                      </a:r>
                    </a:p>
                  </a:txBody>
                  <a:tcPr marL="47625" marR="47625" marT="0" marB="0"/>
                </a:tc>
                <a:tc>
                  <a:txBody>
                    <a:bodyPr/>
                    <a:lstStyle/>
                    <a:p>
                      <a:pPr marL="0" algn="ctr" defTabSz="914400" rtl="0" eaLnBrk="1" latinLnBrk="0" hangingPunct="1"/>
                      <a:r>
                        <a:rPr lang="en-US" sz="2000" b="1" dirty="0">
                          <a:effectLst/>
                          <a:latin typeface="Calibri" panose="020F0502020204030204" pitchFamily="34" charset="0"/>
                          <a:cs typeface="Calibri" panose="020F0502020204030204" pitchFamily="34" charset="0"/>
                        </a:rPr>
                        <a:t>CH6</a:t>
                      </a:r>
                      <a:endParaRPr lang="en-US" sz="2000"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39182230"/>
                  </a:ext>
                </a:extLst>
              </a:tr>
              <a:tr h="370840">
                <a:tc>
                  <a:txBody>
                    <a:bodyPr/>
                    <a:lstStyle/>
                    <a:p>
                      <a:pPr algn="ctr"/>
                      <a:r>
                        <a:rPr lang="en-US" sz="2000" b="1" dirty="0">
                          <a:effectLst/>
                          <a:latin typeface="Calibri" panose="020F0502020204030204" pitchFamily="34" charset="0"/>
                          <a:cs typeface="Calibri" panose="020F0502020204030204" pitchFamily="34" charset="0"/>
                        </a:rPr>
                        <a:t>11</a:t>
                      </a:r>
                    </a:p>
                  </a:txBody>
                  <a:tcPr marL="47625" marR="47625" marT="0" marB="0"/>
                </a:tc>
                <a:tc>
                  <a:txBody>
                    <a:bodyPr/>
                    <a:lstStyle/>
                    <a:p>
                      <a:r>
                        <a:rPr lang="en-US" sz="1600" b="1" i="0" dirty="0">
                          <a:effectLst/>
                          <a:latin typeface="Calibri" panose="020F0502020204030204" pitchFamily="34" charset="0"/>
                          <a:cs typeface="Calibri" panose="020F0502020204030204" pitchFamily="34" charset="0"/>
                        </a:rPr>
                        <a:t>Arrays</a:t>
                      </a:r>
                    </a:p>
                  </a:txBody>
                  <a:tcPr marL="47625" marR="47625" marT="0" marB="0"/>
                </a:tc>
                <a:tc>
                  <a:txBody>
                    <a:bodyPr/>
                    <a:lstStyle/>
                    <a:p>
                      <a:pPr marL="0" algn="ctr" defTabSz="914400" rtl="0" eaLnBrk="1" latinLnBrk="0" hangingPunct="1"/>
                      <a:r>
                        <a:rPr lang="en-US" sz="2000" b="1" dirty="0">
                          <a:effectLst/>
                          <a:latin typeface="Calibri" panose="020F0502020204030204" pitchFamily="34" charset="0"/>
                          <a:cs typeface="Calibri" panose="020F0502020204030204" pitchFamily="34" charset="0"/>
                        </a:rPr>
                        <a:t>CH7</a:t>
                      </a:r>
                      <a:endParaRPr lang="en-US" sz="2000"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9267140"/>
                  </a:ext>
                </a:extLst>
              </a:tr>
              <a:tr h="370840">
                <a:tc>
                  <a:txBody>
                    <a:bodyPr/>
                    <a:lstStyle/>
                    <a:p>
                      <a:pPr algn="ctr"/>
                      <a:r>
                        <a:rPr lang="en-US" sz="2000" b="1" dirty="0">
                          <a:effectLst/>
                          <a:latin typeface="Calibri" panose="020F0502020204030204" pitchFamily="34" charset="0"/>
                          <a:cs typeface="Calibri" panose="020F0502020204030204" pitchFamily="34" charset="0"/>
                        </a:rPr>
                        <a:t>12</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Introduction to Classes and objects</a:t>
                      </a:r>
                    </a:p>
                  </a:txBody>
                  <a:tcPr marL="47625" marR="47625" marT="0" marB="0"/>
                </a:tc>
                <a:tc>
                  <a:txBody>
                    <a:bodyPr/>
                    <a:lstStyle/>
                    <a:p>
                      <a:pPr marL="0" algn="ctr" defTabSz="914400" rtl="0" eaLnBrk="1" latinLnBrk="0" hangingPunct="1"/>
                      <a:r>
                        <a:rPr lang="en-US" sz="2000" b="1" dirty="0">
                          <a:effectLst/>
                          <a:latin typeface="Calibri" panose="020F0502020204030204" pitchFamily="34" charset="0"/>
                          <a:cs typeface="Calibri" panose="020F0502020204030204" pitchFamily="34" charset="0"/>
                        </a:rPr>
                        <a:t>CH5</a:t>
                      </a:r>
                      <a:endParaRPr lang="en-US" sz="20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57807202"/>
                  </a:ext>
                </a:extLst>
              </a:tr>
              <a:tr h="394136">
                <a:tc>
                  <a:txBody>
                    <a:bodyPr/>
                    <a:lstStyle/>
                    <a:p>
                      <a:pPr algn="ctr"/>
                      <a:r>
                        <a:rPr lang="en-US" sz="2000" b="1" dirty="0">
                          <a:effectLst/>
                          <a:latin typeface="Calibri" panose="020F0502020204030204" pitchFamily="34" charset="0"/>
                          <a:cs typeface="Calibri" panose="020F0502020204030204" pitchFamily="34" charset="0"/>
                        </a:rPr>
                        <a:t>13</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Defining Classes , Constructors, and Methods</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effectLst/>
                          <a:latin typeface="Calibri" panose="020F0502020204030204" pitchFamily="34" charset="0"/>
                          <a:cs typeface="Calibri" panose="020F0502020204030204" pitchFamily="34" charset="0"/>
                        </a:rPr>
                        <a:t>CH5 &amp; CH8</a:t>
                      </a:r>
                      <a:endParaRPr lang="en-US" sz="20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59735306"/>
                  </a:ext>
                </a:extLst>
              </a:tr>
              <a:tr h="370840">
                <a:tc>
                  <a:txBody>
                    <a:bodyPr/>
                    <a:lstStyle/>
                    <a:p>
                      <a:pPr algn="ctr"/>
                      <a:r>
                        <a:rPr lang="en-US" sz="2000" b="1" dirty="0">
                          <a:effectLst/>
                          <a:latin typeface="Calibri" panose="020F0502020204030204" pitchFamily="34" charset="0"/>
                          <a:cs typeface="Calibri" panose="020F0502020204030204" pitchFamily="34" charset="0"/>
                        </a:rPr>
                        <a:t>14</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Course Closing</a:t>
                      </a:r>
                      <a:endParaRPr lang="en-US" sz="1600" b="1" i="0" dirty="0">
                        <a:effectLst/>
                        <a:latin typeface="Calibri" panose="020F0502020204030204" pitchFamily="34" charset="0"/>
                        <a:cs typeface="Calibri" panose="020F0502020204030204" pitchFamily="34" charset="0"/>
                      </a:endParaRPr>
                    </a:p>
                  </a:txBody>
                  <a:tcPr marL="47625" marR="47625" marT="0" marB="0"/>
                </a:tc>
                <a:tc>
                  <a:txBody>
                    <a:bodyPr/>
                    <a:lstStyle/>
                    <a:p>
                      <a:pPr marL="0" algn="l" defTabSz="914400" rtl="0" eaLnBrk="1" latinLnBrk="0" hangingPunct="1"/>
                      <a:endParaRPr lang="en-US" sz="20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32387209"/>
                  </a:ext>
                </a:extLst>
              </a:tr>
            </a:tbl>
          </a:graphicData>
        </a:graphic>
      </p:graphicFrame>
    </p:spTree>
    <p:extLst>
      <p:ext uri="{BB962C8B-B14F-4D97-AF65-F5344CB8AC3E}">
        <p14:creationId xmlns:p14="http://schemas.microsoft.com/office/powerpoint/2010/main" val="363475322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0620-FAE3-BD45-86E2-5A37137B441D}"/>
              </a:ext>
            </a:extLst>
          </p:cNvPr>
          <p:cNvSpPr>
            <a:spLocks noGrp="1"/>
          </p:cNvSpPr>
          <p:nvPr>
            <p:ph type="title"/>
          </p:nvPr>
        </p:nvSpPr>
        <p:spPr/>
        <p:txBody>
          <a:bodyPr/>
          <a:lstStyle/>
          <a:p>
            <a:r>
              <a:rPr lang="en-US" dirty="0"/>
              <a:t> Course Teaching Method </a:t>
            </a:r>
            <a:br>
              <a:rPr lang="en-US" dirty="0"/>
            </a:br>
            <a:br>
              <a:rPr lang="en-US" dirty="0"/>
            </a:br>
            <a:endParaRPr lang="en-US" dirty="0"/>
          </a:p>
        </p:txBody>
      </p:sp>
      <p:sp>
        <p:nvSpPr>
          <p:cNvPr id="3" name="Content Placeholder 2">
            <a:extLst>
              <a:ext uri="{FF2B5EF4-FFF2-40B4-BE49-F238E27FC236}">
                <a16:creationId xmlns:a16="http://schemas.microsoft.com/office/drawing/2014/main" id="{0D2F5A7C-AB57-7F48-8B16-9B094A28F595}"/>
              </a:ext>
            </a:extLst>
          </p:cNvPr>
          <p:cNvSpPr>
            <a:spLocks noGrp="1"/>
          </p:cNvSpPr>
          <p:nvPr>
            <p:ph idx="1"/>
          </p:nvPr>
        </p:nvSpPr>
        <p:spPr/>
        <p:txBody>
          <a:bodyPr/>
          <a:lstStyle/>
          <a:p>
            <a:r>
              <a:rPr lang="en-US" sz="2800" dirty="0"/>
              <a:t>The class will be taught as a combination of:</a:t>
            </a:r>
          </a:p>
          <a:p>
            <a:pPr lvl="1">
              <a:buFont typeface="Wingdings" pitchFamily="2" charset="2"/>
              <a:buChar char="Ø"/>
            </a:pPr>
            <a:r>
              <a:rPr lang="en-US" sz="2400" dirty="0"/>
              <a:t>Lectures.</a:t>
            </a:r>
          </a:p>
          <a:p>
            <a:pPr lvl="1">
              <a:buFont typeface="Wingdings" pitchFamily="2" charset="2"/>
              <a:buChar char="Ø"/>
            </a:pPr>
            <a:r>
              <a:rPr lang="en-US" sz="2400" dirty="0"/>
              <a:t>Software presentations.</a:t>
            </a:r>
          </a:p>
          <a:p>
            <a:pPr lvl="1">
              <a:buFont typeface="Wingdings" pitchFamily="2" charset="2"/>
              <a:buChar char="Ø"/>
            </a:pPr>
            <a:r>
              <a:rPr lang="en-US" sz="2400" dirty="0"/>
              <a:t>Group discussion.</a:t>
            </a:r>
          </a:p>
          <a:p>
            <a:pPr lvl="1">
              <a:buFont typeface="Wingdings" pitchFamily="2" charset="2"/>
              <a:buChar char="Ø"/>
            </a:pPr>
            <a:r>
              <a:rPr lang="en-US" sz="2400" dirty="0"/>
              <a:t>Exercises and discussion of real-world coding examples.</a:t>
            </a:r>
          </a:p>
          <a:p>
            <a:pPr lvl="1">
              <a:buFont typeface="Wingdings" pitchFamily="2" charset="2"/>
              <a:buChar char="Ø"/>
            </a:pPr>
            <a:r>
              <a:rPr lang="en-US" sz="2400" dirty="0"/>
              <a:t>Online learning using Moodle.</a:t>
            </a:r>
          </a:p>
          <a:p>
            <a:pPr lvl="1">
              <a:buFont typeface="Wingdings" pitchFamily="2" charset="2"/>
              <a:buChar char="Ø"/>
            </a:pPr>
            <a:r>
              <a:rPr lang="en-US" sz="2400" dirty="0"/>
              <a:t>A project. </a:t>
            </a:r>
          </a:p>
          <a:p>
            <a:endParaRPr lang="en-US" sz="2800" dirty="0"/>
          </a:p>
        </p:txBody>
      </p:sp>
      <p:sp>
        <p:nvSpPr>
          <p:cNvPr id="4" name="Slide Number Placeholder 3">
            <a:extLst>
              <a:ext uri="{FF2B5EF4-FFF2-40B4-BE49-F238E27FC236}">
                <a16:creationId xmlns:a16="http://schemas.microsoft.com/office/drawing/2014/main" id="{F45D970A-5301-C548-8012-2E9D80107861}"/>
              </a:ext>
            </a:extLst>
          </p:cNvPr>
          <p:cNvSpPr>
            <a:spLocks noGrp="1"/>
          </p:cNvSpPr>
          <p:nvPr>
            <p:ph type="sldNum" sz="quarter" idx="11"/>
          </p:nvPr>
        </p:nvSpPr>
        <p:spPr/>
        <p:txBody>
          <a:bodyPr/>
          <a:lstStyle/>
          <a:p>
            <a:fld id="{323594FA-E141-4234-AE05-360401972BE7}" type="slidenum">
              <a:rPr lang="en-US" altLang="en-US" smtClean="0"/>
              <a:pPr/>
              <a:t>19</a:t>
            </a:fld>
            <a:endParaRPr lang="en-US" altLang="en-US"/>
          </a:p>
        </p:txBody>
      </p:sp>
    </p:spTree>
    <p:extLst>
      <p:ext uri="{BB962C8B-B14F-4D97-AF65-F5344CB8AC3E}">
        <p14:creationId xmlns:p14="http://schemas.microsoft.com/office/powerpoint/2010/main" val="386452813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0F34B-18C3-7642-B247-8912BFB97DA2}"/>
              </a:ext>
            </a:extLst>
          </p:cNvPr>
          <p:cNvSpPr>
            <a:spLocks noGrp="1"/>
          </p:cNvSpPr>
          <p:nvPr>
            <p:ph type="sldNum" sz="quarter" idx="11"/>
          </p:nvPr>
        </p:nvSpPr>
        <p:spPr/>
        <p:txBody>
          <a:bodyPr/>
          <a:lstStyle/>
          <a:p>
            <a:fld id="{323594FA-E141-4234-AE05-360401972BE7}" type="slidenum">
              <a:rPr lang="en-US" altLang="en-US" smtClean="0"/>
              <a:pPr/>
              <a:t>2</a:t>
            </a:fld>
            <a:endParaRPr lang="en-US" altLang="en-US"/>
          </a:p>
        </p:txBody>
      </p:sp>
      <p:sp>
        <p:nvSpPr>
          <p:cNvPr id="6" name="Title 5">
            <a:extLst>
              <a:ext uri="{FF2B5EF4-FFF2-40B4-BE49-F238E27FC236}">
                <a16:creationId xmlns:a16="http://schemas.microsoft.com/office/drawing/2014/main" id="{B40AE82D-CAD3-4947-BEAD-89D9C94F5B4B}"/>
              </a:ext>
            </a:extLst>
          </p:cNvPr>
          <p:cNvSpPr>
            <a:spLocks noGrp="1"/>
          </p:cNvSpPr>
          <p:nvPr>
            <p:ph type="title"/>
          </p:nvPr>
        </p:nvSpPr>
        <p:spPr/>
        <p:txBody>
          <a:bodyPr/>
          <a:lstStyle/>
          <a:p>
            <a:r>
              <a:rPr lang="en-US" b="1" dirty="0"/>
              <a:t>About Me </a:t>
            </a:r>
          </a:p>
        </p:txBody>
      </p:sp>
      <p:sp>
        <p:nvSpPr>
          <p:cNvPr id="33" name="Content Placeholder 2">
            <a:extLst>
              <a:ext uri="{FF2B5EF4-FFF2-40B4-BE49-F238E27FC236}">
                <a16:creationId xmlns:a16="http://schemas.microsoft.com/office/drawing/2014/main" id="{0D813F95-0428-AD45-ADEE-C524A94F82EA}"/>
              </a:ext>
            </a:extLst>
          </p:cNvPr>
          <p:cNvSpPr>
            <a:spLocks noGrp="1"/>
          </p:cNvSpPr>
          <p:nvPr>
            <p:ph idx="1"/>
          </p:nvPr>
        </p:nvSpPr>
        <p:spPr>
          <a:xfrm>
            <a:off x="228600" y="980728"/>
            <a:ext cx="5999584" cy="5267672"/>
          </a:xfrm>
        </p:spPr>
        <p:txBody>
          <a:bodyPr/>
          <a:lstStyle/>
          <a:p>
            <a:pPr marL="0" indent="0">
              <a:buNone/>
            </a:pPr>
            <a:endParaRPr lang="en-US" dirty="0"/>
          </a:p>
          <a:p>
            <a:r>
              <a:rPr lang="en-US" dirty="0"/>
              <a:t>PhD in Computer Engineering @</a:t>
            </a:r>
            <a:r>
              <a:rPr lang="en-US" dirty="0">
                <a:solidFill>
                  <a:srgbClr val="7030A0"/>
                </a:solidFill>
                <a:hlinkClick r:id="rId3">
                  <a:extLst>
                    <a:ext uri="{A12FA001-AC4F-418D-AE19-62706E023703}">
                      <ahyp:hlinkClr xmlns:ahyp="http://schemas.microsoft.com/office/drawing/2018/hyperlinkcolor" val="tx"/>
                    </a:ext>
                  </a:extLst>
                </a:hlinkClick>
              </a:rPr>
              <a:t>Bilkent University</a:t>
            </a:r>
            <a:r>
              <a:rPr lang="en-US" dirty="0">
                <a:solidFill>
                  <a:srgbClr val="7030A0"/>
                </a:solidFill>
              </a:rPr>
              <a:t>, Turkey </a:t>
            </a:r>
            <a:r>
              <a:rPr lang="en-US" dirty="0"/>
              <a:t>(August 2020). </a:t>
            </a:r>
          </a:p>
          <a:p>
            <a:r>
              <a:rPr lang="en-US" dirty="0"/>
              <a:t>Summer School CGSI @</a:t>
            </a:r>
            <a:r>
              <a:rPr lang="en-US" dirty="0">
                <a:solidFill>
                  <a:srgbClr val="7030A0"/>
                </a:solidFill>
              </a:rPr>
              <a:t>UCLA, United States</a:t>
            </a:r>
            <a:r>
              <a:rPr lang="en-US" dirty="0"/>
              <a:t> (July 2017).</a:t>
            </a:r>
          </a:p>
          <a:p>
            <a:r>
              <a:rPr lang="en-US" dirty="0"/>
              <a:t>MSc in Computer and Information Sciences @</a:t>
            </a:r>
            <a:r>
              <a:rPr lang="en-US" dirty="0">
                <a:solidFill>
                  <a:srgbClr val="7030A0"/>
                </a:solidFill>
                <a:hlinkClick r:id="rId4">
                  <a:extLst>
                    <a:ext uri="{A12FA001-AC4F-418D-AE19-62706E023703}">
                      <ahyp:hlinkClr xmlns:ahyp="http://schemas.microsoft.com/office/drawing/2018/hyperlinkcolor" val="tx"/>
                    </a:ext>
                  </a:extLst>
                </a:hlinkClick>
              </a:rPr>
              <a:t>UTP</a:t>
            </a:r>
            <a:r>
              <a:rPr lang="en-US" dirty="0">
                <a:solidFill>
                  <a:srgbClr val="7030A0"/>
                </a:solidFill>
              </a:rPr>
              <a:t>, Malaysia, </a:t>
            </a:r>
            <a:r>
              <a:rPr lang="en-US" dirty="0"/>
              <a:t>(December 2013).</a:t>
            </a:r>
          </a:p>
          <a:p>
            <a:r>
              <a:rPr lang="en-US" dirty="0"/>
              <a:t>BSc in Computer Engineering @</a:t>
            </a:r>
            <a:r>
              <a:rPr lang="en-US" dirty="0">
                <a:solidFill>
                  <a:srgbClr val="7030A0"/>
                </a:solidFill>
              </a:rPr>
              <a:t>IUG, Palestine </a:t>
            </a:r>
            <a:r>
              <a:rPr lang="en-US" dirty="0"/>
              <a:t>(February 2010).</a:t>
            </a:r>
          </a:p>
          <a:p>
            <a:endParaRPr lang="en-US" dirty="0"/>
          </a:p>
          <a:p>
            <a:r>
              <a:rPr lang="en-US" dirty="0"/>
              <a:t>Research interest: </a:t>
            </a:r>
            <a:r>
              <a:rPr lang="en-US" dirty="0">
                <a:solidFill>
                  <a:srgbClr val="0000FF"/>
                </a:solidFill>
              </a:rPr>
              <a:t>data privacy, bioinformatics, and computational genomics. </a:t>
            </a:r>
          </a:p>
          <a:p>
            <a:endParaRPr lang="en-US" dirty="0">
              <a:solidFill>
                <a:srgbClr val="0000FF"/>
              </a:solidFill>
            </a:endParaRPr>
          </a:p>
          <a:p>
            <a:pPr marL="0" indent="0">
              <a:buNone/>
            </a:pPr>
            <a:endParaRPr lang="en-US" dirty="0">
              <a:solidFill>
                <a:srgbClr val="0000FF"/>
              </a:solidFill>
            </a:endParaRPr>
          </a:p>
          <a:p>
            <a:endParaRPr lang="en-US" dirty="0"/>
          </a:p>
        </p:txBody>
      </p:sp>
      <p:pic>
        <p:nvPicPr>
          <p:cNvPr id="38" name="Picture 37">
            <a:extLst>
              <a:ext uri="{FF2B5EF4-FFF2-40B4-BE49-F238E27FC236}">
                <a16:creationId xmlns:a16="http://schemas.microsoft.com/office/drawing/2014/main" id="{164942C4-50F2-EB46-973E-F1A27A1665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306" y="1003842"/>
            <a:ext cx="1129014" cy="1129014"/>
          </a:xfrm>
          <a:prstGeom prst="rect">
            <a:avLst/>
          </a:prstGeom>
        </p:spPr>
      </p:pic>
      <p:pic>
        <p:nvPicPr>
          <p:cNvPr id="11" name="Picture 10">
            <a:extLst>
              <a:ext uri="{FF2B5EF4-FFF2-40B4-BE49-F238E27FC236}">
                <a16:creationId xmlns:a16="http://schemas.microsoft.com/office/drawing/2014/main" id="{320D4FFD-95B3-704E-8852-D7D7326E6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2455" y="2060848"/>
            <a:ext cx="1986049" cy="774700"/>
          </a:xfrm>
          <a:prstGeom prst="rect">
            <a:avLst/>
          </a:prstGeom>
        </p:spPr>
      </p:pic>
      <p:pic>
        <p:nvPicPr>
          <p:cNvPr id="13" name="Picture 12">
            <a:extLst>
              <a:ext uri="{FF2B5EF4-FFF2-40B4-BE49-F238E27FC236}">
                <a16:creationId xmlns:a16="http://schemas.microsoft.com/office/drawing/2014/main" id="{AAFE44DD-56D2-D943-B4BF-4F034735F5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2615" y="2736409"/>
            <a:ext cx="2024269" cy="311426"/>
          </a:xfrm>
          <a:prstGeom prst="rect">
            <a:avLst/>
          </a:prstGeom>
        </p:spPr>
      </p:pic>
      <p:pic>
        <p:nvPicPr>
          <p:cNvPr id="15" name="Picture 14">
            <a:extLst>
              <a:ext uri="{FF2B5EF4-FFF2-40B4-BE49-F238E27FC236}">
                <a16:creationId xmlns:a16="http://schemas.microsoft.com/office/drawing/2014/main" id="{ED36B545-2B9C-9148-83AF-DE70AC4BC6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0192" y="3273287"/>
            <a:ext cx="1774362" cy="737968"/>
          </a:xfrm>
          <a:prstGeom prst="rect">
            <a:avLst/>
          </a:prstGeom>
        </p:spPr>
      </p:pic>
      <p:pic>
        <p:nvPicPr>
          <p:cNvPr id="39" name="Picture 38">
            <a:extLst>
              <a:ext uri="{FF2B5EF4-FFF2-40B4-BE49-F238E27FC236}">
                <a16:creationId xmlns:a16="http://schemas.microsoft.com/office/drawing/2014/main" id="{3FDFE073-B0B9-1A45-9410-7B168D0D7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4254" y="3999093"/>
            <a:ext cx="1162202" cy="1162202"/>
          </a:xfrm>
          <a:prstGeom prst="rect">
            <a:avLst/>
          </a:prstGeom>
        </p:spPr>
      </p:pic>
    </p:spTree>
    <p:extLst>
      <p:ext uri="{BB962C8B-B14F-4D97-AF65-F5344CB8AC3E}">
        <p14:creationId xmlns:p14="http://schemas.microsoft.com/office/powerpoint/2010/main" val="4188716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32D6-48B0-8F41-880B-A9287F639082}"/>
              </a:ext>
            </a:extLst>
          </p:cNvPr>
          <p:cNvSpPr>
            <a:spLocks noGrp="1"/>
          </p:cNvSpPr>
          <p:nvPr>
            <p:ph type="title"/>
          </p:nvPr>
        </p:nvSpPr>
        <p:spPr/>
        <p:txBody>
          <a:bodyPr/>
          <a:lstStyle/>
          <a:p>
            <a:r>
              <a:rPr lang="en-US" dirty="0"/>
              <a:t>Course requirements </a:t>
            </a:r>
            <a:br>
              <a:rPr lang="en-US" dirty="0"/>
            </a:br>
            <a:br>
              <a:rPr lang="en-US" dirty="0"/>
            </a:br>
            <a:endParaRPr lang="en-US" dirty="0"/>
          </a:p>
        </p:txBody>
      </p:sp>
      <p:sp>
        <p:nvSpPr>
          <p:cNvPr id="3" name="Content Placeholder 2">
            <a:extLst>
              <a:ext uri="{FF2B5EF4-FFF2-40B4-BE49-F238E27FC236}">
                <a16:creationId xmlns:a16="http://schemas.microsoft.com/office/drawing/2014/main" id="{2830141D-2874-3643-A5B5-C210C50A26C1}"/>
              </a:ext>
            </a:extLst>
          </p:cNvPr>
          <p:cNvSpPr>
            <a:spLocks noGrp="1"/>
          </p:cNvSpPr>
          <p:nvPr>
            <p:ph idx="1"/>
          </p:nvPr>
        </p:nvSpPr>
        <p:spPr>
          <a:xfrm>
            <a:off x="228600" y="1124744"/>
            <a:ext cx="8610600" cy="4876800"/>
          </a:xfrm>
        </p:spPr>
        <p:txBody>
          <a:bodyPr/>
          <a:lstStyle/>
          <a:p>
            <a:pPr algn="just"/>
            <a:r>
              <a:rPr lang="en-US" dirty="0"/>
              <a:t>Include attendance of all lecturers, demonstrations and review of assignments given in previous classes. Excessive absences that exceed 25% of the lectures will be reported to the college administration. </a:t>
            </a:r>
          </a:p>
          <a:p>
            <a:pPr marL="0" indent="0" algn="just">
              <a:buNone/>
            </a:pPr>
            <a:endParaRPr lang="en-US" dirty="0"/>
          </a:p>
        </p:txBody>
      </p:sp>
      <p:sp>
        <p:nvSpPr>
          <p:cNvPr id="4" name="Slide Number Placeholder 3">
            <a:extLst>
              <a:ext uri="{FF2B5EF4-FFF2-40B4-BE49-F238E27FC236}">
                <a16:creationId xmlns:a16="http://schemas.microsoft.com/office/drawing/2014/main" id="{03203617-B7C8-D948-8EF4-6C03961B8C6E}"/>
              </a:ext>
            </a:extLst>
          </p:cNvPr>
          <p:cNvSpPr>
            <a:spLocks noGrp="1"/>
          </p:cNvSpPr>
          <p:nvPr>
            <p:ph type="sldNum" sz="quarter" idx="11"/>
          </p:nvPr>
        </p:nvSpPr>
        <p:spPr/>
        <p:txBody>
          <a:bodyPr/>
          <a:lstStyle/>
          <a:p>
            <a:fld id="{323594FA-E141-4234-AE05-360401972BE7}" type="slidenum">
              <a:rPr lang="en-US" altLang="en-US" smtClean="0"/>
              <a:pPr/>
              <a:t>20</a:t>
            </a:fld>
            <a:endParaRPr lang="en-US" altLang="en-US"/>
          </a:p>
        </p:txBody>
      </p:sp>
    </p:spTree>
    <p:extLst>
      <p:ext uri="{BB962C8B-B14F-4D97-AF65-F5344CB8AC3E}">
        <p14:creationId xmlns:p14="http://schemas.microsoft.com/office/powerpoint/2010/main" val="242178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3361-28C7-234E-A3AA-62EEA613B34D}"/>
              </a:ext>
            </a:extLst>
          </p:cNvPr>
          <p:cNvSpPr>
            <a:spLocks noGrp="1"/>
          </p:cNvSpPr>
          <p:nvPr>
            <p:ph type="title"/>
          </p:nvPr>
        </p:nvSpPr>
        <p:spPr/>
        <p:txBody>
          <a:bodyPr/>
          <a:lstStyle/>
          <a:p>
            <a:r>
              <a:rPr lang="en-US" dirty="0"/>
              <a:t>Grading</a:t>
            </a:r>
          </a:p>
        </p:txBody>
      </p:sp>
      <p:graphicFrame>
        <p:nvGraphicFramePr>
          <p:cNvPr id="5" name="Content Placeholder 4">
            <a:extLst>
              <a:ext uri="{FF2B5EF4-FFF2-40B4-BE49-F238E27FC236}">
                <a16:creationId xmlns:a16="http://schemas.microsoft.com/office/drawing/2014/main" id="{D5DBFE71-A049-C94D-9047-9C2DF7606FC5}"/>
              </a:ext>
            </a:extLst>
          </p:cNvPr>
          <p:cNvGraphicFramePr>
            <a:graphicFrameLocks noGrp="1"/>
          </p:cNvGraphicFramePr>
          <p:nvPr>
            <p:ph idx="1"/>
            <p:extLst>
              <p:ext uri="{D42A27DB-BD31-4B8C-83A1-F6EECF244321}">
                <p14:modId xmlns:p14="http://schemas.microsoft.com/office/powerpoint/2010/main" val="4285812729"/>
              </p:ext>
            </p:extLst>
          </p:nvPr>
        </p:nvGraphicFramePr>
        <p:xfrm>
          <a:off x="684312" y="1253545"/>
          <a:ext cx="6935688" cy="3466135"/>
        </p:xfrm>
        <a:graphic>
          <a:graphicData uri="http://schemas.openxmlformats.org/drawingml/2006/table">
            <a:tbl>
              <a:tblPr firstRow="1" bandRow="1">
                <a:tableStyleId>{21E4AEA4-8DFA-4A89-87EB-49C32662AFE0}</a:tableStyleId>
              </a:tblPr>
              <a:tblGrid>
                <a:gridCol w="5399856">
                  <a:extLst>
                    <a:ext uri="{9D8B030D-6E8A-4147-A177-3AD203B41FA5}">
                      <a16:colId xmlns:a16="http://schemas.microsoft.com/office/drawing/2014/main" val="2370084755"/>
                    </a:ext>
                  </a:extLst>
                </a:gridCol>
                <a:gridCol w="1535832">
                  <a:extLst>
                    <a:ext uri="{9D8B030D-6E8A-4147-A177-3AD203B41FA5}">
                      <a16:colId xmlns:a16="http://schemas.microsoft.com/office/drawing/2014/main" val="3542540414"/>
                    </a:ext>
                  </a:extLst>
                </a:gridCol>
              </a:tblGrid>
              <a:tr h="546923">
                <a:tc>
                  <a:txBody>
                    <a:bodyPr/>
                    <a:lstStyle/>
                    <a:p>
                      <a:r>
                        <a:rPr lang="en-US" sz="2400" dirty="0">
                          <a:effectLst/>
                        </a:rPr>
                        <a:t>Criterion </a:t>
                      </a:r>
                      <a:endParaRPr lang="en-US" sz="2400" dirty="0">
                        <a:effectLst/>
                        <a:latin typeface="Times New Roman" panose="02020603050405020304" pitchFamily="18" charset="0"/>
                      </a:endParaRPr>
                    </a:p>
                  </a:txBody>
                  <a:tcPr marL="47625" marR="47625" marT="0" marB="0"/>
                </a:tc>
                <a:tc>
                  <a:txBody>
                    <a:bodyPr/>
                    <a:lstStyle/>
                    <a:p>
                      <a:r>
                        <a:rPr lang="en-US" sz="2400" dirty="0">
                          <a:effectLst/>
                        </a:rPr>
                        <a:t>Percentage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823682204"/>
                  </a:ext>
                </a:extLst>
              </a:tr>
              <a:tr h="546923">
                <a:tc>
                  <a:txBody>
                    <a:bodyPr/>
                    <a:lstStyle/>
                    <a:p>
                      <a:r>
                        <a:rPr lang="en-US" sz="2400" dirty="0">
                          <a:effectLst/>
                        </a:rPr>
                        <a:t>Attendance, Assignments and Quizzes </a:t>
                      </a:r>
                      <a:endParaRPr lang="en-US" sz="2400" dirty="0">
                        <a:effectLst/>
                        <a:latin typeface="Times New Roman" panose="02020603050405020304" pitchFamily="18" charset="0"/>
                      </a:endParaRPr>
                    </a:p>
                  </a:txBody>
                  <a:tcPr marL="47625" marR="47625" marT="0" marB="0"/>
                </a:tc>
                <a:tc>
                  <a:txBody>
                    <a:bodyPr/>
                    <a:lstStyle/>
                    <a:p>
                      <a:r>
                        <a:rPr lang="en-US" sz="2400" dirty="0">
                          <a:effectLst/>
                        </a:rPr>
                        <a:t>15%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386948030"/>
                  </a:ext>
                </a:extLst>
              </a:tr>
              <a:tr h="546923">
                <a:tc>
                  <a:txBody>
                    <a:bodyPr/>
                    <a:lstStyle/>
                    <a:p>
                      <a:r>
                        <a:rPr lang="en-US" sz="2400">
                          <a:effectLst/>
                        </a:rPr>
                        <a:t>Project </a:t>
                      </a:r>
                      <a:endParaRPr lang="en-US" sz="2400">
                        <a:effectLst/>
                        <a:latin typeface="Times New Roman" panose="02020603050405020304" pitchFamily="18" charset="0"/>
                      </a:endParaRPr>
                    </a:p>
                  </a:txBody>
                  <a:tcPr marL="47625" marR="47625" marT="0" marB="0"/>
                </a:tc>
                <a:tc>
                  <a:txBody>
                    <a:bodyPr/>
                    <a:lstStyle/>
                    <a:p>
                      <a:r>
                        <a:rPr lang="en-US" sz="2400" dirty="0">
                          <a:effectLst/>
                        </a:rPr>
                        <a:t>25%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70954032"/>
                  </a:ext>
                </a:extLst>
              </a:tr>
              <a:tr h="546923">
                <a:tc>
                  <a:txBody>
                    <a:bodyPr/>
                    <a:lstStyle/>
                    <a:p>
                      <a:r>
                        <a:rPr lang="en-US" sz="2400">
                          <a:effectLst/>
                        </a:rPr>
                        <a:t>Midterm </a:t>
                      </a:r>
                      <a:endParaRPr lang="en-US" sz="2400">
                        <a:effectLst/>
                        <a:latin typeface="Times New Roman" panose="02020603050405020304" pitchFamily="18" charset="0"/>
                      </a:endParaRPr>
                    </a:p>
                  </a:txBody>
                  <a:tcPr marL="47625" marR="47625" marT="0" marB="0"/>
                </a:tc>
                <a:tc>
                  <a:txBody>
                    <a:bodyPr/>
                    <a:lstStyle/>
                    <a:p>
                      <a:r>
                        <a:rPr lang="en-US" sz="2400" dirty="0">
                          <a:effectLst/>
                        </a:rPr>
                        <a:t>20%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932930389"/>
                  </a:ext>
                </a:extLst>
              </a:tr>
              <a:tr h="546923">
                <a:tc>
                  <a:txBody>
                    <a:bodyPr/>
                    <a:lstStyle/>
                    <a:p>
                      <a:r>
                        <a:rPr lang="en-US" sz="2400" dirty="0">
                          <a:effectLst/>
                        </a:rPr>
                        <a:t>Final exam </a:t>
                      </a:r>
                      <a:endParaRPr lang="en-US" sz="2400" dirty="0">
                        <a:effectLst/>
                        <a:latin typeface="Times New Roman" panose="02020603050405020304" pitchFamily="18" charset="0"/>
                      </a:endParaRPr>
                    </a:p>
                  </a:txBody>
                  <a:tcPr marL="47625" marR="47625" marT="0" marB="0"/>
                </a:tc>
                <a:tc>
                  <a:txBody>
                    <a:bodyPr/>
                    <a:lstStyle/>
                    <a:p>
                      <a:r>
                        <a:rPr lang="en-US" sz="2400" dirty="0">
                          <a:effectLst/>
                        </a:rPr>
                        <a:t>40%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1188515776"/>
                  </a:ext>
                </a:extLst>
              </a:tr>
              <a:tr h="546923">
                <a:tc>
                  <a:txBody>
                    <a:bodyPr/>
                    <a:lstStyle/>
                    <a:p>
                      <a:r>
                        <a:rPr lang="en-US" sz="2400" dirty="0">
                          <a:solidFill>
                            <a:srgbClr val="FF0000"/>
                          </a:solidFill>
                          <a:effectLst/>
                        </a:rPr>
                        <a:t>Total </a:t>
                      </a:r>
                      <a:endParaRPr lang="en-US" sz="2400" dirty="0">
                        <a:solidFill>
                          <a:srgbClr val="FF0000"/>
                        </a:solidFill>
                        <a:effectLst/>
                        <a:latin typeface="Times New Roman" panose="02020603050405020304" pitchFamily="18" charset="0"/>
                      </a:endParaRPr>
                    </a:p>
                  </a:txBody>
                  <a:tcPr marL="47625" marR="47625" marT="0" marB="0"/>
                </a:tc>
                <a:tc>
                  <a:txBody>
                    <a:bodyPr/>
                    <a:lstStyle/>
                    <a:p>
                      <a:r>
                        <a:rPr lang="en-US" sz="2400" dirty="0">
                          <a:solidFill>
                            <a:srgbClr val="FF0000"/>
                          </a:solidFill>
                          <a:effectLst/>
                        </a:rPr>
                        <a:t>100%</a:t>
                      </a:r>
                      <a:endParaRPr lang="en-US" sz="2400" dirty="0">
                        <a:solidFill>
                          <a:srgbClr val="FF0000"/>
                        </a:solidFill>
                        <a:effectLst/>
                        <a:latin typeface="Times New Roman" panose="02020603050405020304" pitchFamily="18" charset="0"/>
                      </a:endParaRPr>
                    </a:p>
                  </a:txBody>
                  <a:tcPr marL="47625" marR="47625" marT="0" marB="0"/>
                </a:tc>
                <a:extLst>
                  <a:ext uri="{0D108BD9-81ED-4DB2-BD59-A6C34878D82A}">
                    <a16:rowId xmlns:a16="http://schemas.microsoft.com/office/drawing/2014/main" val="4193774736"/>
                  </a:ext>
                </a:extLst>
              </a:tr>
            </a:tbl>
          </a:graphicData>
        </a:graphic>
      </p:graphicFrame>
      <p:sp>
        <p:nvSpPr>
          <p:cNvPr id="4" name="Slide Number Placeholder 3">
            <a:extLst>
              <a:ext uri="{FF2B5EF4-FFF2-40B4-BE49-F238E27FC236}">
                <a16:creationId xmlns:a16="http://schemas.microsoft.com/office/drawing/2014/main" id="{264320B7-EDB8-9941-8152-1E6F6C2E8E46}"/>
              </a:ext>
            </a:extLst>
          </p:cNvPr>
          <p:cNvSpPr>
            <a:spLocks noGrp="1"/>
          </p:cNvSpPr>
          <p:nvPr>
            <p:ph type="sldNum" sz="quarter" idx="11"/>
          </p:nvPr>
        </p:nvSpPr>
        <p:spPr/>
        <p:txBody>
          <a:bodyPr/>
          <a:lstStyle/>
          <a:p>
            <a:fld id="{323594FA-E141-4234-AE05-360401972BE7}" type="slidenum">
              <a:rPr lang="en-US" altLang="en-US" smtClean="0"/>
              <a:pPr/>
              <a:t>21</a:t>
            </a:fld>
            <a:endParaRPr lang="en-US" altLang="en-US"/>
          </a:p>
        </p:txBody>
      </p:sp>
    </p:spTree>
    <p:extLst>
      <p:ext uri="{BB962C8B-B14F-4D97-AF65-F5344CB8AC3E}">
        <p14:creationId xmlns:p14="http://schemas.microsoft.com/office/powerpoint/2010/main" val="554094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553-74CA-3E4F-9C0F-EFAD1039A95B}"/>
              </a:ext>
            </a:extLst>
          </p:cNvPr>
          <p:cNvSpPr>
            <a:spLocks noGrp="1"/>
          </p:cNvSpPr>
          <p:nvPr>
            <p:ph type="title"/>
          </p:nvPr>
        </p:nvSpPr>
        <p:spPr/>
        <p:txBody>
          <a:bodyPr/>
          <a:lstStyle/>
          <a:p>
            <a:r>
              <a:rPr lang="en-US" dirty="0"/>
              <a:t>Assignments and Quizzes</a:t>
            </a:r>
          </a:p>
        </p:txBody>
      </p:sp>
      <p:sp>
        <p:nvSpPr>
          <p:cNvPr id="3" name="Content Placeholder 2">
            <a:extLst>
              <a:ext uri="{FF2B5EF4-FFF2-40B4-BE49-F238E27FC236}">
                <a16:creationId xmlns:a16="http://schemas.microsoft.com/office/drawing/2014/main" id="{B9CD821B-BAE8-DF4D-881E-9679F9A16591}"/>
              </a:ext>
            </a:extLst>
          </p:cNvPr>
          <p:cNvSpPr>
            <a:spLocks noGrp="1"/>
          </p:cNvSpPr>
          <p:nvPr>
            <p:ph idx="1"/>
          </p:nvPr>
        </p:nvSpPr>
        <p:spPr/>
        <p:txBody>
          <a:bodyPr/>
          <a:lstStyle/>
          <a:p>
            <a:r>
              <a:rPr lang="en-US" dirty="0"/>
              <a:t>The assignments will be provided throughout the course.</a:t>
            </a:r>
          </a:p>
          <a:p>
            <a:r>
              <a:rPr lang="en-US" dirty="0"/>
              <a:t>An assignment at the end of each chapter. </a:t>
            </a:r>
          </a:p>
          <a:p>
            <a:r>
              <a:rPr lang="en-US" dirty="0"/>
              <a:t>Hand written answers are required. </a:t>
            </a:r>
          </a:p>
          <a:p>
            <a:r>
              <a:rPr lang="en-US" dirty="0"/>
              <a:t>Several pop quizzes throughout the course.</a:t>
            </a:r>
          </a:p>
          <a:p>
            <a:pPr marL="0" indent="0">
              <a:buNone/>
            </a:pPr>
            <a:endParaRPr lang="en-US" dirty="0"/>
          </a:p>
        </p:txBody>
      </p:sp>
      <p:sp>
        <p:nvSpPr>
          <p:cNvPr id="4" name="Slide Number Placeholder 3">
            <a:extLst>
              <a:ext uri="{FF2B5EF4-FFF2-40B4-BE49-F238E27FC236}">
                <a16:creationId xmlns:a16="http://schemas.microsoft.com/office/drawing/2014/main" id="{38BDC93D-AA8B-7643-90F0-FB3B9CF77CFE}"/>
              </a:ext>
            </a:extLst>
          </p:cNvPr>
          <p:cNvSpPr>
            <a:spLocks noGrp="1"/>
          </p:cNvSpPr>
          <p:nvPr>
            <p:ph type="sldNum" sz="quarter" idx="11"/>
          </p:nvPr>
        </p:nvSpPr>
        <p:spPr/>
        <p:txBody>
          <a:bodyPr/>
          <a:lstStyle/>
          <a:p>
            <a:fld id="{323594FA-E141-4234-AE05-360401972BE7}" type="slidenum">
              <a:rPr lang="en-US" altLang="en-US" smtClean="0"/>
              <a:pPr/>
              <a:t>22</a:t>
            </a:fld>
            <a:endParaRPr lang="en-US" altLang="en-US"/>
          </a:p>
        </p:txBody>
      </p:sp>
      <p:pic>
        <p:nvPicPr>
          <p:cNvPr id="8" name="Picture 7">
            <a:extLst>
              <a:ext uri="{FF2B5EF4-FFF2-40B4-BE49-F238E27FC236}">
                <a16:creationId xmlns:a16="http://schemas.microsoft.com/office/drawing/2014/main" id="{4D28B60C-0195-2044-9DE6-274C43321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464" y="3333427"/>
            <a:ext cx="2630550" cy="2499023"/>
          </a:xfrm>
          <a:prstGeom prst="rect">
            <a:avLst/>
          </a:prstGeom>
        </p:spPr>
      </p:pic>
    </p:spTree>
    <p:extLst>
      <p:ext uri="{BB962C8B-B14F-4D97-AF65-F5344CB8AC3E}">
        <p14:creationId xmlns:p14="http://schemas.microsoft.com/office/powerpoint/2010/main" val="4172420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65490-A1E3-7545-9A48-28C203A2C9EC}"/>
              </a:ext>
            </a:extLst>
          </p:cNvPr>
          <p:cNvSpPr>
            <a:spLocks noGrp="1"/>
          </p:cNvSpPr>
          <p:nvPr>
            <p:ph type="sldNum" sz="quarter" idx="11"/>
          </p:nvPr>
        </p:nvSpPr>
        <p:spPr/>
        <p:txBody>
          <a:bodyPr/>
          <a:lstStyle/>
          <a:p>
            <a:fld id="{323594FA-E141-4234-AE05-360401972BE7}" type="slidenum">
              <a:rPr lang="en-US" altLang="en-US" smtClean="0"/>
              <a:pPr/>
              <a:t>23</a:t>
            </a:fld>
            <a:endParaRPr lang="en-US" altLang="en-US"/>
          </a:p>
        </p:txBody>
      </p:sp>
      <p:sp>
        <p:nvSpPr>
          <p:cNvPr id="14" name="Rectangle 13">
            <a:extLst>
              <a:ext uri="{FF2B5EF4-FFF2-40B4-BE49-F238E27FC236}">
                <a16:creationId xmlns:a16="http://schemas.microsoft.com/office/drawing/2014/main" id="{E55FB530-905D-4C40-98F5-F263FC1A3C50}"/>
              </a:ext>
            </a:extLst>
          </p:cNvPr>
          <p:cNvSpPr/>
          <p:nvPr/>
        </p:nvSpPr>
        <p:spPr>
          <a:xfrm>
            <a:off x="95675" y="1773558"/>
            <a:ext cx="5731313" cy="2123658"/>
          </a:xfrm>
          <a:prstGeom prst="rect">
            <a:avLst/>
          </a:prstGeom>
          <a:noFill/>
        </p:spPr>
        <p:txBody>
          <a:bodyPr wrap="none" lIns="91440" tIns="45720" rIns="91440" bIns="45720">
            <a:spAutoFit/>
          </a:bodyPr>
          <a:lstStyle/>
          <a:p>
            <a:pPr algn="ctr"/>
            <a:r>
              <a:rPr lang="en-US" sz="6600" b="1" cap="none" spc="0" dirty="0">
                <a:ln w="22225">
                  <a:solidFill>
                    <a:schemeClr val="accent2"/>
                  </a:solidFill>
                  <a:prstDash val="solid"/>
                </a:ln>
                <a:solidFill>
                  <a:schemeClr val="accent2">
                    <a:lumMod val="40000"/>
                    <a:lumOff val="60000"/>
                  </a:schemeClr>
                </a:solidFill>
                <a:effectLst/>
              </a:rPr>
              <a:t>Do you have </a:t>
            </a:r>
          </a:p>
          <a:p>
            <a:pPr algn="ctr"/>
            <a:r>
              <a:rPr lang="en-US" sz="6600" b="1" cap="none" spc="0" dirty="0">
                <a:ln w="22225">
                  <a:solidFill>
                    <a:schemeClr val="accent2"/>
                  </a:solidFill>
                  <a:prstDash val="solid"/>
                </a:ln>
                <a:solidFill>
                  <a:schemeClr val="accent2">
                    <a:lumMod val="40000"/>
                    <a:lumOff val="60000"/>
                  </a:schemeClr>
                </a:solidFill>
                <a:effectLst/>
              </a:rPr>
              <a:t>any QUESTION?</a:t>
            </a:r>
          </a:p>
        </p:txBody>
      </p:sp>
      <p:sp>
        <p:nvSpPr>
          <p:cNvPr id="17" name="Rectangle 16">
            <a:extLst>
              <a:ext uri="{FF2B5EF4-FFF2-40B4-BE49-F238E27FC236}">
                <a16:creationId xmlns:a16="http://schemas.microsoft.com/office/drawing/2014/main" id="{B1FBE44E-C1AF-B545-905B-C10BB6A4F803}"/>
              </a:ext>
            </a:extLst>
          </p:cNvPr>
          <p:cNvSpPr/>
          <p:nvPr/>
        </p:nvSpPr>
        <p:spPr>
          <a:xfrm>
            <a:off x="107504" y="116632"/>
            <a:ext cx="8856984"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A01AC636-B09A-FF4D-8105-DF5925B8BA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09920" y="692696"/>
            <a:ext cx="2976880" cy="4876800"/>
          </a:xfrm>
        </p:spPr>
      </p:pic>
    </p:spTree>
    <p:extLst>
      <p:ext uri="{BB962C8B-B14F-4D97-AF65-F5344CB8AC3E}">
        <p14:creationId xmlns:p14="http://schemas.microsoft.com/office/powerpoint/2010/main" val="37537176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0F34B-18C3-7642-B247-8912BFB97DA2}"/>
              </a:ext>
            </a:extLst>
          </p:cNvPr>
          <p:cNvSpPr>
            <a:spLocks noGrp="1"/>
          </p:cNvSpPr>
          <p:nvPr>
            <p:ph type="sldNum" sz="quarter" idx="11"/>
          </p:nvPr>
        </p:nvSpPr>
        <p:spPr/>
        <p:txBody>
          <a:bodyPr/>
          <a:lstStyle/>
          <a:p>
            <a:fld id="{323594FA-E141-4234-AE05-360401972BE7}" type="slidenum">
              <a:rPr lang="en-US" altLang="en-US" smtClean="0"/>
              <a:pPr/>
              <a:t>3</a:t>
            </a:fld>
            <a:endParaRPr lang="en-US" altLang="en-US"/>
          </a:p>
        </p:txBody>
      </p:sp>
      <p:sp>
        <p:nvSpPr>
          <p:cNvPr id="6" name="Title 5">
            <a:extLst>
              <a:ext uri="{FF2B5EF4-FFF2-40B4-BE49-F238E27FC236}">
                <a16:creationId xmlns:a16="http://schemas.microsoft.com/office/drawing/2014/main" id="{B40AE82D-CAD3-4947-BEAD-89D9C94F5B4B}"/>
              </a:ext>
            </a:extLst>
          </p:cNvPr>
          <p:cNvSpPr>
            <a:spLocks noGrp="1"/>
          </p:cNvSpPr>
          <p:nvPr>
            <p:ph type="title"/>
          </p:nvPr>
        </p:nvSpPr>
        <p:spPr/>
        <p:txBody>
          <a:bodyPr/>
          <a:lstStyle/>
          <a:p>
            <a:r>
              <a:rPr lang="en-US" b="1" dirty="0"/>
              <a:t>About Me </a:t>
            </a:r>
          </a:p>
        </p:txBody>
      </p:sp>
      <p:sp>
        <p:nvSpPr>
          <p:cNvPr id="33" name="Content Placeholder 2">
            <a:extLst>
              <a:ext uri="{FF2B5EF4-FFF2-40B4-BE49-F238E27FC236}">
                <a16:creationId xmlns:a16="http://schemas.microsoft.com/office/drawing/2014/main" id="{0D813F95-0428-AD45-ADEE-C524A94F82EA}"/>
              </a:ext>
            </a:extLst>
          </p:cNvPr>
          <p:cNvSpPr>
            <a:spLocks noGrp="1"/>
          </p:cNvSpPr>
          <p:nvPr>
            <p:ph idx="1"/>
          </p:nvPr>
        </p:nvSpPr>
        <p:spPr>
          <a:xfrm>
            <a:off x="228599" y="1124744"/>
            <a:ext cx="6137397" cy="5267672"/>
          </a:xfrm>
        </p:spPr>
        <p:txBody>
          <a:bodyPr/>
          <a:lstStyle/>
          <a:p>
            <a:r>
              <a:rPr lang="en-US" dirty="0"/>
              <a:t>Senior Researcher @</a:t>
            </a:r>
            <a:r>
              <a:rPr lang="en-US" dirty="0">
                <a:solidFill>
                  <a:srgbClr val="7030A0"/>
                </a:solidFill>
                <a:hlinkClick r:id="rId3">
                  <a:extLst>
                    <a:ext uri="{A12FA001-AC4F-418D-AE19-62706E023703}">
                      <ahyp:hlinkClr xmlns:ahyp="http://schemas.microsoft.com/office/drawing/2018/hyperlinkcolor" val="tx"/>
                    </a:ext>
                  </a:extLst>
                </a:hlinkClick>
              </a:rPr>
              <a:t>SAFARI</a:t>
            </a:r>
            <a:r>
              <a:rPr lang="en-US" dirty="0">
                <a:solidFill>
                  <a:srgbClr val="7030A0"/>
                </a:solidFill>
              </a:rPr>
              <a:t> research group- </a:t>
            </a:r>
            <a:r>
              <a:rPr lang="en-US" dirty="0">
                <a:solidFill>
                  <a:srgbClr val="7030A0"/>
                </a:solidFill>
                <a:hlinkClick r:id="rId4">
                  <a:extLst>
                    <a:ext uri="{A12FA001-AC4F-418D-AE19-62706E023703}">
                      <ahyp:hlinkClr xmlns:ahyp="http://schemas.microsoft.com/office/drawing/2018/hyperlinkcolor" val="tx"/>
                    </a:ext>
                  </a:extLst>
                </a:hlinkClick>
              </a:rPr>
              <a:t>ETH Zurich</a:t>
            </a:r>
            <a:r>
              <a:rPr lang="en-US" dirty="0">
                <a:solidFill>
                  <a:srgbClr val="7030A0"/>
                </a:solidFill>
              </a:rPr>
              <a:t>, Switzerland </a:t>
            </a:r>
            <a:r>
              <a:rPr lang="en-US" dirty="0"/>
              <a:t>(September 2020- June 2022). </a:t>
            </a:r>
          </a:p>
          <a:p>
            <a:r>
              <a:rPr lang="en-US" dirty="0"/>
              <a:t>Research Intern @</a:t>
            </a:r>
            <a:r>
              <a:rPr lang="en-US" dirty="0">
                <a:solidFill>
                  <a:srgbClr val="7030A0"/>
                </a:solidFill>
                <a:hlinkClick r:id="rId5">
                  <a:extLst>
                    <a:ext uri="{A12FA001-AC4F-418D-AE19-62706E023703}">
                      <ahyp:hlinkClr xmlns:ahyp="http://schemas.microsoft.com/office/drawing/2018/hyperlinkcolor" val="tx"/>
                    </a:ext>
                  </a:extLst>
                </a:hlinkClick>
              </a:rPr>
              <a:t>Case Western Reserve University</a:t>
            </a:r>
            <a:r>
              <a:rPr lang="en-US" dirty="0">
                <a:solidFill>
                  <a:srgbClr val="7030A0"/>
                </a:solidFill>
              </a:rPr>
              <a:t>, United States </a:t>
            </a:r>
            <a:r>
              <a:rPr lang="en-US" dirty="0"/>
              <a:t>(February 2020- August 2020). </a:t>
            </a:r>
          </a:p>
          <a:p>
            <a:r>
              <a:rPr lang="en-US" dirty="0"/>
              <a:t>Teaching Assistant @</a:t>
            </a:r>
            <a:r>
              <a:rPr lang="en-US" dirty="0">
                <a:solidFill>
                  <a:srgbClr val="7030A0"/>
                </a:solidFill>
                <a:hlinkClick r:id="rId4">
                  <a:extLst>
                    <a:ext uri="{A12FA001-AC4F-418D-AE19-62706E023703}">
                      <ahyp:hlinkClr xmlns:ahyp="http://schemas.microsoft.com/office/drawing/2018/hyperlinkcolor" val="tx"/>
                    </a:ext>
                  </a:extLst>
                </a:hlinkClick>
              </a:rPr>
              <a:t>ETH Zurich </a:t>
            </a:r>
            <a:r>
              <a:rPr lang="en-US" dirty="0"/>
              <a:t>@</a:t>
            </a:r>
            <a:r>
              <a:rPr lang="en-US" dirty="0">
                <a:solidFill>
                  <a:srgbClr val="7030A0"/>
                </a:solidFill>
                <a:hlinkClick r:id="rId6">
                  <a:extLst>
                    <a:ext uri="{A12FA001-AC4F-418D-AE19-62706E023703}">
                      <ahyp:hlinkClr xmlns:ahyp="http://schemas.microsoft.com/office/drawing/2018/hyperlinkcolor" val="tx"/>
                    </a:ext>
                  </a:extLst>
                </a:hlinkClick>
              </a:rPr>
              <a:t>Bilkent University</a:t>
            </a:r>
            <a:r>
              <a:rPr lang="en-US" dirty="0">
                <a:solidFill>
                  <a:srgbClr val="7030A0"/>
                </a:solidFill>
              </a:rPr>
              <a:t> </a:t>
            </a:r>
            <a:r>
              <a:rPr lang="en-US" dirty="0"/>
              <a:t>@</a:t>
            </a:r>
            <a:r>
              <a:rPr lang="en-US" dirty="0">
                <a:solidFill>
                  <a:srgbClr val="7030A0"/>
                </a:solidFill>
                <a:hlinkClick r:id="rId7">
                  <a:extLst>
                    <a:ext uri="{A12FA001-AC4F-418D-AE19-62706E023703}">
                      <ahyp:hlinkClr xmlns:ahyp="http://schemas.microsoft.com/office/drawing/2018/hyperlinkcolor" val="tx"/>
                    </a:ext>
                  </a:extLst>
                </a:hlinkClick>
              </a:rPr>
              <a:t>UTP</a:t>
            </a:r>
            <a:r>
              <a:rPr lang="en-US" dirty="0">
                <a:solidFill>
                  <a:srgbClr val="7030A0"/>
                </a:solidFill>
              </a:rPr>
              <a:t> </a:t>
            </a:r>
            <a:r>
              <a:rPr lang="en-US" dirty="0"/>
              <a:t>(2011-2022).</a:t>
            </a:r>
          </a:p>
          <a:p>
            <a:r>
              <a:rPr lang="en-US" dirty="0"/>
              <a:t>Research Assistant @</a:t>
            </a:r>
            <a:r>
              <a:rPr lang="en-US" dirty="0">
                <a:solidFill>
                  <a:srgbClr val="7030A0"/>
                </a:solidFill>
                <a:hlinkClick r:id="rId6">
                  <a:extLst>
                    <a:ext uri="{A12FA001-AC4F-418D-AE19-62706E023703}">
                      <ahyp:hlinkClr xmlns:ahyp="http://schemas.microsoft.com/office/drawing/2018/hyperlinkcolor" val="tx"/>
                    </a:ext>
                  </a:extLst>
                </a:hlinkClick>
              </a:rPr>
              <a:t>Bilkent University</a:t>
            </a:r>
            <a:r>
              <a:rPr lang="en-US" dirty="0">
                <a:solidFill>
                  <a:srgbClr val="7030A0"/>
                </a:solidFill>
              </a:rPr>
              <a:t> </a:t>
            </a:r>
            <a:r>
              <a:rPr lang="en-US" dirty="0"/>
              <a:t>@</a:t>
            </a:r>
            <a:r>
              <a:rPr lang="en-US" dirty="0">
                <a:solidFill>
                  <a:srgbClr val="7030A0"/>
                </a:solidFill>
                <a:hlinkClick r:id="rId7">
                  <a:extLst>
                    <a:ext uri="{A12FA001-AC4F-418D-AE19-62706E023703}">
                      <ahyp:hlinkClr xmlns:ahyp="http://schemas.microsoft.com/office/drawing/2018/hyperlinkcolor" val="tx"/>
                    </a:ext>
                  </a:extLst>
                </a:hlinkClick>
              </a:rPr>
              <a:t>UTP</a:t>
            </a:r>
            <a:r>
              <a:rPr lang="en-US" dirty="0">
                <a:solidFill>
                  <a:srgbClr val="7030A0"/>
                </a:solidFill>
              </a:rPr>
              <a:t> </a:t>
            </a:r>
            <a:r>
              <a:rPr lang="en-US" dirty="0"/>
              <a:t>(2011-2020).</a:t>
            </a:r>
          </a:p>
          <a:p>
            <a:endParaRPr lang="en-US" dirty="0">
              <a:solidFill>
                <a:srgbClr val="0000FF"/>
              </a:solidFill>
            </a:endParaRPr>
          </a:p>
          <a:p>
            <a:r>
              <a:rPr lang="en-US" dirty="0"/>
              <a:t>Contact: </a:t>
            </a:r>
            <a:r>
              <a:rPr lang="en-US" dirty="0">
                <a:solidFill>
                  <a:schemeClr val="accent6">
                    <a:lumMod val="75000"/>
                  </a:schemeClr>
                </a:solidFill>
              </a:rPr>
              <a:t>nour.madhoun@gmail.com</a:t>
            </a:r>
          </a:p>
          <a:p>
            <a:pPr marL="0" indent="0">
              <a:buNone/>
            </a:pPr>
            <a:endParaRPr lang="en-US" dirty="0">
              <a:solidFill>
                <a:srgbClr val="0000FF"/>
              </a:solidFill>
            </a:endParaRPr>
          </a:p>
          <a:p>
            <a:endParaRPr lang="en-US" dirty="0"/>
          </a:p>
        </p:txBody>
      </p:sp>
      <p:pic>
        <p:nvPicPr>
          <p:cNvPr id="7" name="Picture 2" descr="Image result for eth zurich logo">
            <a:extLst>
              <a:ext uri="{FF2B5EF4-FFF2-40B4-BE49-F238E27FC236}">
                <a16:creationId xmlns:a16="http://schemas.microsoft.com/office/drawing/2014/main" id="{340D387D-DDB0-C541-BDA3-21BC2BAA8204}"/>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553200" y="1124744"/>
            <a:ext cx="2098797" cy="3492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FDEAD9-88FC-D14C-A191-0388B3A7A456}"/>
              </a:ext>
            </a:extLst>
          </p:cNvPr>
          <p:cNvPicPr>
            <a:picLocks noChangeAspect="1"/>
          </p:cNvPicPr>
          <p:nvPr/>
        </p:nvPicPr>
        <p:blipFill>
          <a:blip r:embed="rId9"/>
          <a:stretch>
            <a:fillRect/>
          </a:stretch>
        </p:blipFill>
        <p:spPr>
          <a:xfrm>
            <a:off x="6839144" y="1473998"/>
            <a:ext cx="1596829" cy="700364"/>
          </a:xfrm>
          <a:prstGeom prst="rect">
            <a:avLst/>
          </a:prstGeom>
        </p:spPr>
      </p:pic>
      <p:pic>
        <p:nvPicPr>
          <p:cNvPr id="9" name="Picture 8">
            <a:extLst>
              <a:ext uri="{FF2B5EF4-FFF2-40B4-BE49-F238E27FC236}">
                <a16:creationId xmlns:a16="http://schemas.microsoft.com/office/drawing/2014/main" id="{1567544D-614B-1040-AF3C-8F74E5E7B53C}"/>
              </a:ext>
            </a:extLst>
          </p:cNvPr>
          <p:cNvPicPr>
            <a:picLocks noChangeAspect="1"/>
          </p:cNvPicPr>
          <p:nvPr/>
        </p:nvPicPr>
        <p:blipFill rotWithShape="1">
          <a:blip r:embed="rId10"/>
          <a:srcRect l="6253" t="17985" r="60174" b="21150"/>
          <a:stretch/>
        </p:blipFill>
        <p:spPr>
          <a:xfrm>
            <a:off x="7147739" y="2212274"/>
            <a:ext cx="1240685" cy="1144718"/>
          </a:xfrm>
          <a:prstGeom prst="rect">
            <a:avLst/>
          </a:prstGeom>
        </p:spPr>
      </p:pic>
      <p:pic>
        <p:nvPicPr>
          <p:cNvPr id="10" name="Picture 9">
            <a:extLst>
              <a:ext uri="{FF2B5EF4-FFF2-40B4-BE49-F238E27FC236}">
                <a16:creationId xmlns:a16="http://schemas.microsoft.com/office/drawing/2014/main" id="{7C356E58-E53A-3E4B-8206-C5DE95A571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3075" y="3519698"/>
            <a:ext cx="980675" cy="980675"/>
          </a:xfrm>
          <a:prstGeom prst="rect">
            <a:avLst/>
          </a:prstGeom>
        </p:spPr>
      </p:pic>
      <p:pic>
        <p:nvPicPr>
          <p:cNvPr id="11" name="Picture 10">
            <a:extLst>
              <a:ext uri="{FF2B5EF4-FFF2-40B4-BE49-F238E27FC236}">
                <a16:creationId xmlns:a16="http://schemas.microsoft.com/office/drawing/2014/main" id="{12BEB73F-4574-744D-986A-E761C572E7F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76256" y="4516184"/>
            <a:ext cx="1541232" cy="641008"/>
          </a:xfrm>
          <a:prstGeom prst="rect">
            <a:avLst/>
          </a:prstGeom>
        </p:spPr>
      </p:pic>
    </p:spTree>
    <p:extLst>
      <p:ext uri="{BB962C8B-B14F-4D97-AF65-F5344CB8AC3E}">
        <p14:creationId xmlns:p14="http://schemas.microsoft.com/office/powerpoint/2010/main" val="146832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0F34B-18C3-7642-B247-8912BFB97DA2}"/>
              </a:ext>
            </a:extLst>
          </p:cNvPr>
          <p:cNvSpPr>
            <a:spLocks noGrp="1"/>
          </p:cNvSpPr>
          <p:nvPr>
            <p:ph type="sldNum" sz="quarter" idx="11"/>
          </p:nvPr>
        </p:nvSpPr>
        <p:spPr/>
        <p:txBody>
          <a:bodyPr/>
          <a:lstStyle/>
          <a:p>
            <a:fld id="{323594FA-E141-4234-AE05-360401972BE7}" type="slidenum">
              <a:rPr lang="en-US" altLang="en-US" smtClean="0"/>
              <a:pPr/>
              <a:t>4</a:t>
            </a:fld>
            <a:endParaRPr lang="en-US" altLang="en-US" dirty="0"/>
          </a:p>
        </p:txBody>
      </p:sp>
      <p:sp>
        <p:nvSpPr>
          <p:cNvPr id="6" name="Title 5">
            <a:extLst>
              <a:ext uri="{FF2B5EF4-FFF2-40B4-BE49-F238E27FC236}">
                <a16:creationId xmlns:a16="http://schemas.microsoft.com/office/drawing/2014/main" id="{9C14B258-B927-5B46-9239-330F57AF7DB0}"/>
              </a:ext>
            </a:extLst>
          </p:cNvPr>
          <p:cNvSpPr>
            <a:spLocks noGrp="1"/>
          </p:cNvSpPr>
          <p:nvPr>
            <p:ph type="title"/>
          </p:nvPr>
        </p:nvSpPr>
        <p:spPr/>
        <p:txBody>
          <a:bodyPr/>
          <a:lstStyle/>
          <a:p>
            <a:r>
              <a:rPr lang="en-US" b="1" dirty="0"/>
              <a:t>Top Universities </a:t>
            </a:r>
          </a:p>
        </p:txBody>
      </p:sp>
      <p:pic>
        <p:nvPicPr>
          <p:cNvPr id="13" name="Picture 12">
            <a:extLst>
              <a:ext uri="{FF2B5EF4-FFF2-40B4-BE49-F238E27FC236}">
                <a16:creationId xmlns:a16="http://schemas.microsoft.com/office/drawing/2014/main" id="{04B74B96-C942-2F4D-89D5-B37C41C41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827362"/>
            <a:ext cx="1422400" cy="3409950"/>
          </a:xfrm>
          <a:prstGeom prst="rect">
            <a:avLst/>
          </a:prstGeom>
        </p:spPr>
      </p:pic>
      <p:pic>
        <p:nvPicPr>
          <p:cNvPr id="15" name="Picture 14">
            <a:extLst>
              <a:ext uri="{FF2B5EF4-FFF2-40B4-BE49-F238E27FC236}">
                <a16:creationId xmlns:a16="http://schemas.microsoft.com/office/drawing/2014/main" id="{D9BE9BB0-8F5A-6C47-9AB2-A89333E0EC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645" y="1038030"/>
            <a:ext cx="3619929" cy="2687337"/>
          </a:xfrm>
          <a:prstGeom prst="rect">
            <a:avLst/>
          </a:prstGeom>
        </p:spPr>
      </p:pic>
      <p:pic>
        <p:nvPicPr>
          <p:cNvPr id="20" name="Picture 19">
            <a:extLst>
              <a:ext uri="{FF2B5EF4-FFF2-40B4-BE49-F238E27FC236}">
                <a16:creationId xmlns:a16="http://schemas.microsoft.com/office/drawing/2014/main" id="{F6839AFB-E0DC-2445-B7B0-A5CF62DCD709}"/>
              </a:ext>
            </a:extLst>
          </p:cNvPr>
          <p:cNvPicPr>
            <a:picLocks noChangeAspect="1"/>
          </p:cNvPicPr>
          <p:nvPr/>
        </p:nvPicPr>
        <p:blipFill rotWithShape="1">
          <a:blip r:embed="rId5">
            <a:extLst>
              <a:ext uri="{28A0092B-C50C-407E-A947-70E740481C1C}">
                <a14:useLocalDpi xmlns:a14="http://schemas.microsoft.com/office/drawing/2010/main" val="0"/>
              </a:ext>
            </a:extLst>
          </a:blip>
          <a:srcRect r="2256"/>
          <a:stretch/>
        </p:blipFill>
        <p:spPr>
          <a:xfrm>
            <a:off x="323528" y="1107136"/>
            <a:ext cx="3096344" cy="5124399"/>
          </a:xfrm>
          <a:prstGeom prst="rect">
            <a:avLst/>
          </a:prstGeom>
        </p:spPr>
      </p:pic>
      <p:sp>
        <p:nvSpPr>
          <p:cNvPr id="33" name="Rectangle 32">
            <a:extLst>
              <a:ext uri="{FF2B5EF4-FFF2-40B4-BE49-F238E27FC236}">
                <a16:creationId xmlns:a16="http://schemas.microsoft.com/office/drawing/2014/main" id="{4B023CA2-46AF-494B-9561-E256EE0E826D}"/>
              </a:ext>
            </a:extLst>
          </p:cNvPr>
          <p:cNvSpPr/>
          <p:nvPr/>
        </p:nvSpPr>
        <p:spPr>
          <a:xfrm>
            <a:off x="35496" y="6377672"/>
            <a:ext cx="9396536" cy="1015663"/>
          </a:xfrm>
          <a:prstGeom prst="rect">
            <a:avLst/>
          </a:prstGeom>
        </p:spPr>
        <p:txBody>
          <a:bodyPr wrap="square">
            <a:spAutoFit/>
          </a:bodyPr>
          <a:lstStyle/>
          <a:p>
            <a:r>
              <a:rPr lang="en-US" sz="1200" dirty="0">
                <a:solidFill>
                  <a:srgbClr val="0070C0"/>
                </a:solidFill>
              </a:rPr>
              <a:t>1 </a:t>
            </a:r>
            <a:r>
              <a:rPr lang="en-US" sz="1200" dirty="0">
                <a:solidFill>
                  <a:srgbClr val="0070C0"/>
                </a:solidFill>
                <a:hlinkClick r:id="rId6">
                  <a:extLst>
                    <a:ext uri="{A12FA001-AC4F-418D-AE19-62706E023703}">
                      <ahyp:hlinkClr xmlns:ahyp="http://schemas.microsoft.com/office/drawing/2018/hyperlinkcolor" val="tx"/>
                    </a:ext>
                  </a:extLst>
                </a:hlinkClick>
              </a:rPr>
              <a:t>https://www.timeshighereducation.com/world-university-rankings/2023/subject-ranking/computer-science</a:t>
            </a:r>
            <a:endParaRPr lang="en-US" sz="1200" dirty="0">
              <a:solidFill>
                <a:srgbClr val="0070C0"/>
              </a:solidFill>
            </a:endParaRPr>
          </a:p>
          <a:p>
            <a:r>
              <a:rPr lang="en-US" sz="1200" dirty="0">
                <a:solidFill>
                  <a:srgbClr val="0070C0"/>
                </a:solidFill>
              </a:rPr>
              <a:t>2 </a:t>
            </a:r>
            <a:r>
              <a:rPr lang="en-US" sz="1200" dirty="0">
                <a:solidFill>
                  <a:srgbClr val="0070C0"/>
                </a:solidFill>
                <a:hlinkClick r:id="rId7">
                  <a:extLst>
                    <a:ext uri="{A12FA001-AC4F-418D-AE19-62706E023703}">
                      <ahyp:hlinkClr xmlns:ahyp="http://schemas.microsoft.com/office/drawing/2018/hyperlinkcolor" val="tx"/>
                    </a:ext>
                  </a:extLst>
                </a:hlinkClick>
              </a:rPr>
              <a:t>https://edurank.org/cs/computer-engineering/tr/</a:t>
            </a:r>
            <a:r>
              <a:rPr lang="en-US" sz="1200" dirty="0">
                <a:solidFill>
                  <a:srgbClr val="0070C0"/>
                </a:solidFill>
              </a:rPr>
              <a:t>      3 </a:t>
            </a:r>
            <a:r>
              <a:rPr lang="en-US" sz="1200" dirty="0">
                <a:solidFill>
                  <a:srgbClr val="0070C0"/>
                </a:solidFill>
                <a:hlinkClick r:id="rId8">
                  <a:extLst>
                    <a:ext uri="{A12FA001-AC4F-418D-AE19-62706E023703}">
                      <ahyp:hlinkClr xmlns:ahyp="http://schemas.microsoft.com/office/drawing/2018/hyperlinkcolor" val="tx"/>
                    </a:ext>
                  </a:extLst>
                </a:hlinkClick>
              </a:rPr>
              <a:t>https://www.utp.edu.my/Pages/Home.aspx</a:t>
            </a:r>
            <a:r>
              <a:rPr lang="en-US" sz="1200" dirty="0">
                <a:solidFill>
                  <a:srgbClr val="0070C0"/>
                </a:solidFill>
              </a:rPr>
              <a:t>   4 </a:t>
            </a:r>
            <a:r>
              <a:rPr lang="en-US" sz="1200" dirty="0">
                <a:solidFill>
                  <a:srgbClr val="0070C0"/>
                </a:solidFill>
                <a:hlinkClick r:id="rId9">
                  <a:extLst>
                    <a:ext uri="{A12FA001-AC4F-418D-AE19-62706E023703}">
                      <ahyp:hlinkClr xmlns:ahyp="http://schemas.microsoft.com/office/drawing/2018/hyperlinkcolor" val="tx"/>
                    </a:ext>
                  </a:extLst>
                </a:hlinkClick>
              </a:rPr>
              <a:t>https://www.iugaza.edu.ps/p29807/</a:t>
            </a:r>
            <a:endParaRPr lang="en-US" sz="1200" dirty="0">
              <a:solidFill>
                <a:srgbClr val="0070C0"/>
              </a:solidFill>
            </a:endParaRPr>
          </a:p>
          <a:p>
            <a:endParaRPr lang="en-US" sz="1200" dirty="0">
              <a:solidFill>
                <a:srgbClr val="0070C0"/>
              </a:solidFill>
            </a:endParaRPr>
          </a:p>
          <a:p>
            <a:endParaRPr lang="en-US" sz="1200" dirty="0">
              <a:solidFill>
                <a:srgbClr val="0070C0"/>
              </a:solidFill>
            </a:endParaRPr>
          </a:p>
          <a:p>
            <a:endParaRPr lang="en-US" sz="1200" dirty="0">
              <a:solidFill>
                <a:srgbClr val="0070C0"/>
              </a:solidFill>
            </a:endParaRPr>
          </a:p>
        </p:txBody>
      </p:sp>
      <p:sp>
        <p:nvSpPr>
          <p:cNvPr id="38" name="Rectangle 37">
            <a:extLst>
              <a:ext uri="{FF2B5EF4-FFF2-40B4-BE49-F238E27FC236}">
                <a16:creationId xmlns:a16="http://schemas.microsoft.com/office/drawing/2014/main" id="{13BD8D0B-7A49-9D48-ABBF-4BD95817D803}"/>
              </a:ext>
            </a:extLst>
          </p:cNvPr>
          <p:cNvSpPr/>
          <p:nvPr/>
        </p:nvSpPr>
        <p:spPr>
          <a:xfrm>
            <a:off x="251520" y="5229200"/>
            <a:ext cx="316835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16EEC8C7-7817-C64E-82C2-F876FD34F6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708" y="4007436"/>
            <a:ext cx="2626879" cy="2163133"/>
          </a:xfrm>
          <a:prstGeom prst="rect">
            <a:avLst/>
          </a:prstGeom>
        </p:spPr>
      </p:pic>
    </p:spTree>
    <p:extLst>
      <p:ext uri="{BB962C8B-B14F-4D97-AF65-F5344CB8AC3E}">
        <p14:creationId xmlns:p14="http://schemas.microsoft.com/office/powerpoint/2010/main" val="21505756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b="1" dirty="0"/>
              <a:t>Course Info</a:t>
            </a:r>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p:txBody>
          <a:bodyPr/>
          <a:lstStyle/>
          <a:p>
            <a:r>
              <a:rPr lang="en-US" b="1" dirty="0"/>
              <a:t>Lecture Times:</a:t>
            </a:r>
            <a:endParaRPr lang="ar-SA" b="1" dirty="0"/>
          </a:p>
          <a:p>
            <a:pPr>
              <a:buFont typeface="Wingdings" pitchFamily="2" charset="2"/>
              <a:buChar char="Ø"/>
            </a:pPr>
            <a:r>
              <a:rPr lang="en-US" dirty="0">
                <a:solidFill>
                  <a:srgbClr val="0432FF"/>
                </a:solidFill>
              </a:rPr>
              <a:t>Section 201: </a:t>
            </a:r>
            <a:r>
              <a:rPr lang="en-US" dirty="0"/>
              <a:t>Sunday &amp; Tuesday: 12:30-14:00             Room: L217</a:t>
            </a:r>
          </a:p>
          <a:p>
            <a:pPr>
              <a:buFont typeface="Wingdings" pitchFamily="2" charset="2"/>
              <a:buChar char="Ø"/>
            </a:pPr>
            <a:r>
              <a:rPr lang="en-US" dirty="0">
                <a:solidFill>
                  <a:srgbClr val="0432FF"/>
                </a:solidFill>
              </a:rPr>
              <a:t>Section 202: </a:t>
            </a:r>
            <a:r>
              <a:rPr lang="en-US" dirty="0"/>
              <a:t>Sunday &amp; Tuesday : 09:30-11:00            Room: L216</a:t>
            </a:r>
          </a:p>
          <a:p>
            <a:pPr marL="0" indent="0">
              <a:buNone/>
            </a:pPr>
            <a:endParaRPr lang="en-US" dirty="0"/>
          </a:p>
          <a:p>
            <a:r>
              <a:rPr lang="en-US" b="1" dirty="0"/>
              <a:t>Office Hours: </a:t>
            </a:r>
            <a:r>
              <a:rPr lang="en-US" dirty="0"/>
              <a:t>TBA (to be announced) .</a:t>
            </a:r>
          </a:p>
          <a:p>
            <a:r>
              <a:rPr lang="en-US" b="1" dirty="0"/>
              <a:t>Office Location:</a:t>
            </a:r>
            <a:r>
              <a:rPr lang="en-US" dirty="0"/>
              <a:t> TBA.</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5</a:t>
            </a:fld>
            <a:endParaRPr lang="en-US" altLang="en-US"/>
          </a:p>
        </p:txBody>
      </p:sp>
    </p:spTree>
    <p:extLst>
      <p:ext uri="{BB962C8B-B14F-4D97-AF65-F5344CB8AC3E}">
        <p14:creationId xmlns:p14="http://schemas.microsoft.com/office/powerpoint/2010/main" val="345221094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EE9B-5953-B74E-87F7-467E1F4364E4}"/>
              </a:ext>
            </a:extLst>
          </p:cNvPr>
          <p:cNvSpPr>
            <a:spLocks noGrp="1"/>
          </p:cNvSpPr>
          <p:nvPr>
            <p:ph type="title"/>
          </p:nvPr>
        </p:nvSpPr>
        <p:spPr/>
        <p:txBody>
          <a:bodyPr/>
          <a:lstStyle/>
          <a:p>
            <a:r>
              <a:rPr lang="en-US" dirty="0"/>
              <a:t>Programming</a:t>
            </a:r>
          </a:p>
        </p:txBody>
      </p:sp>
      <p:sp>
        <p:nvSpPr>
          <p:cNvPr id="3" name="Content Placeholder 2">
            <a:extLst>
              <a:ext uri="{FF2B5EF4-FFF2-40B4-BE49-F238E27FC236}">
                <a16:creationId xmlns:a16="http://schemas.microsoft.com/office/drawing/2014/main" id="{C06E1591-51FA-2E43-ABF5-B6807BE740CA}"/>
              </a:ext>
            </a:extLst>
          </p:cNvPr>
          <p:cNvSpPr>
            <a:spLocks noGrp="1"/>
          </p:cNvSpPr>
          <p:nvPr>
            <p:ph idx="1"/>
          </p:nvPr>
        </p:nvSpPr>
        <p:spPr>
          <a:xfrm>
            <a:off x="228600" y="1124744"/>
            <a:ext cx="8610600" cy="4876800"/>
          </a:xfrm>
        </p:spPr>
        <p:txBody>
          <a:bodyPr/>
          <a:lstStyle/>
          <a:p>
            <a:r>
              <a:rPr lang="en-US" b="1" dirty="0">
                <a:solidFill>
                  <a:srgbClr val="FF0000"/>
                </a:solidFill>
              </a:rPr>
              <a:t>Programming</a:t>
            </a:r>
            <a:r>
              <a:rPr lang="en-US" dirty="0"/>
              <a:t> is a process of </a:t>
            </a:r>
            <a:r>
              <a:rPr lang="en-US" b="1" dirty="0">
                <a:solidFill>
                  <a:srgbClr val="7030A0"/>
                </a:solidFill>
              </a:rPr>
              <a:t>designing</a:t>
            </a:r>
            <a:r>
              <a:rPr lang="en-US" dirty="0"/>
              <a:t> and </a:t>
            </a:r>
            <a:r>
              <a:rPr lang="en-US" b="1" dirty="0">
                <a:solidFill>
                  <a:srgbClr val="7030A0"/>
                </a:solidFill>
              </a:rPr>
              <a:t>writing</a:t>
            </a:r>
            <a:r>
              <a:rPr lang="en-US" dirty="0"/>
              <a:t> computer programs that make the workings of a computer more efficient.</a:t>
            </a:r>
          </a:p>
          <a:p>
            <a:r>
              <a:rPr lang="en-US" dirty="0"/>
              <a:t>It is a </a:t>
            </a:r>
            <a:r>
              <a:rPr lang="en-US" b="1" u="sng" dirty="0">
                <a:solidFill>
                  <a:srgbClr val="7030A0"/>
                </a:solidFill>
              </a:rPr>
              <a:t>form of communication </a:t>
            </a:r>
            <a:r>
              <a:rPr lang="en-US" dirty="0"/>
              <a:t>that uses </a:t>
            </a:r>
            <a:r>
              <a:rPr lang="en-US" dirty="0">
                <a:solidFill>
                  <a:srgbClr val="0432FF"/>
                </a:solidFill>
              </a:rPr>
              <a:t>symbols</a:t>
            </a:r>
            <a:r>
              <a:rPr lang="en-US" dirty="0"/>
              <a:t> to represent </a:t>
            </a:r>
            <a:r>
              <a:rPr lang="en-US" dirty="0">
                <a:solidFill>
                  <a:srgbClr val="0432FF"/>
                </a:solidFill>
              </a:rPr>
              <a:t>instructions</a:t>
            </a:r>
            <a:r>
              <a:rPr lang="en-US" dirty="0"/>
              <a:t> for making a machine do what you want.</a:t>
            </a:r>
          </a:p>
          <a:p>
            <a:r>
              <a:rPr lang="en-US" dirty="0"/>
              <a:t>Programming enables people to solve practical problems by breaking them down into a series of logical steps, known as algorithms or programs. </a:t>
            </a:r>
          </a:p>
        </p:txBody>
      </p:sp>
      <p:sp>
        <p:nvSpPr>
          <p:cNvPr id="4" name="Slide Number Placeholder 3">
            <a:extLst>
              <a:ext uri="{FF2B5EF4-FFF2-40B4-BE49-F238E27FC236}">
                <a16:creationId xmlns:a16="http://schemas.microsoft.com/office/drawing/2014/main" id="{8B899990-69D2-B546-A423-100065C562B0}"/>
              </a:ext>
            </a:extLst>
          </p:cNvPr>
          <p:cNvSpPr>
            <a:spLocks noGrp="1"/>
          </p:cNvSpPr>
          <p:nvPr>
            <p:ph type="sldNum" sz="quarter" idx="11"/>
          </p:nvPr>
        </p:nvSpPr>
        <p:spPr/>
        <p:txBody>
          <a:bodyPr/>
          <a:lstStyle/>
          <a:p>
            <a:fld id="{323594FA-E141-4234-AE05-360401972BE7}" type="slidenum">
              <a:rPr lang="en-US" altLang="en-US" smtClean="0"/>
              <a:pPr/>
              <a:t>6</a:t>
            </a:fld>
            <a:endParaRPr lang="en-US" altLang="en-US"/>
          </a:p>
        </p:txBody>
      </p:sp>
      <p:sp>
        <p:nvSpPr>
          <p:cNvPr id="5" name="Rectangle 4">
            <a:extLst>
              <a:ext uri="{FF2B5EF4-FFF2-40B4-BE49-F238E27FC236}">
                <a16:creationId xmlns:a16="http://schemas.microsoft.com/office/drawing/2014/main" id="{49AB66E4-84AB-574E-AB8B-897B6EE61EDC}"/>
              </a:ext>
            </a:extLst>
          </p:cNvPr>
          <p:cNvSpPr/>
          <p:nvPr/>
        </p:nvSpPr>
        <p:spPr>
          <a:xfrm>
            <a:off x="234066" y="6377672"/>
            <a:ext cx="8010341" cy="261610"/>
          </a:xfrm>
          <a:prstGeom prst="rect">
            <a:avLst/>
          </a:prstGeom>
        </p:spPr>
        <p:txBody>
          <a:bodyPr wrap="square">
            <a:spAutoFit/>
          </a:bodyPr>
          <a:lstStyle/>
          <a:p>
            <a:r>
              <a:rPr lang="en-US" sz="1100" dirty="0">
                <a:solidFill>
                  <a:srgbClr val="0070C0"/>
                </a:solidFill>
              </a:rPr>
              <a:t>https://</a:t>
            </a:r>
            <a:r>
              <a:rPr lang="en-US" sz="1100" dirty="0" err="1">
                <a:solidFill>
                  <a:srgbClr val="0070C0"/>
                </a:solidFill>
              </a:rPr>
              <a:t>codedamn.com</a:t>
            </a:r>
            <a:r>
              <a:rPr lang="en-US" sz="1100" dirty="0">
                <a:solidFill>
                  <a:srgbClr val="0070C0"/>
                </a:solidFill>
              </a:rPr>
              <a:t>/news/programming/why-is-programming-important-2</a:t>
            </a:r>
          </a:p>
        </p:txBody>
      </p:sp>
      <p:pic>
        <p:nvPicPr>
          <p:cNvPr id="7" name="Picture 6">
            <a:extLst>
              <a:ext uri="{FF2B5EF4-FFF2-40B4-BE49-F238E27FC236}">
                <a16:creationId xmlns:a16="http://schemas.microsoft.com/office/drawing/2014/main" id="{3A2D4AE0-B679-B041-A5C0-A48456FF4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988" y="3933056"/>
            <a:ext cx="5240716" cy="2068488"/>
          </a:xfrm>
          <a:prstGeom prst="rect">
            <a:avLst/>
          </a:prstGeom>
        </p:spPr>
      </p:pic>
    </p:spTree>
    <p:extLst>
      <p:ext uri="{BB962C8B-B14F-4D97-AF65-F5344CB8AC3E}">
        <p14:creationId xmlns:p14="http://schemas.microsoft.com/office/powerpoint/2010/main" val="31285229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74924-FFC9-8C43-99C8-AED82E32BE6C}"/>
              </a:ext>
            </a:extLst>
          </p:cNvPr>
          <p:cNvSpPr>
            <a:spLocks noGrp="1"/>
          </p:cNvSpPr>
          <p:nvPr>
            <p:ph type="title"/>
          </p:nvPr>
        </p:nvSpPr>
        <p:spPr/>
        <p:txBody>
          <a:bodyPr/>
          <a:lstStyle/>
          <a:p>
            <a:r>
              <a:rPr lang="en-US" dirty="0"/>
              <a:t>Reasons to Learn Programing</a:t>
            </a:r>
          </a:p>
        </p:txBody>
      </p:sp>
      <p:pic>
        <p:nvPicPr>
          <p:cNvPr id="6" name="Content Placeholder 5">
            <a:extLst>
              <a:ext uri="{FF2B5EF4-FFF2-40B4-BE49-F238E27FC236}">
                <a16:creationId xmlns:a16="http://schemas.microsoft.com/office/drawing/2014/main" id="{F4C3FEFC-1C10-904F-979C-1ADFFFEBEF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0" b="13516"/>
          <a:stretch/>
        </p:blipFill>
        <p:spPr>
          <a:xfrm>
            <a:off x="93989" y="1419149"/>
            <a:ext cx="8833658" cy="4167167"/>
          </a:xfrm>
        </p:spPr>
      </p:pic>
      <p:sp>
        <p:nvSpPr>
          <p:cNvPr id="4" name="Slide Number Placeholder 3">
            <a:extLst>
              <a:ext uri="{FF2B5EF4-FFF2-40B4-BE49-F238E27FC236}">
                <a16:creationId xmlns:a16="http://schemas.microsoft.com/office/drawing/2014/main" id="{FF6C2BE3-30EA-454B-9CEE-BBBF306A121A}"/>
              </a:ext>
            </a:extLst>
          </p:cNvPr>
          <p:cNvSpPr>
            <a:spLocks noGrp="1"/>
          </p:cNvSpPr>
          <p:nvPr>
            <p:ph type="sldNum" sz="quarter" idx="11"/>
          </p:nvPr>
        </p:nvSpPr>
        <p:spPr/>
        <p:txBody>
          <a:bodyPr/>
          <a:lstStyle/>
          <a:p>
            <a:fld id="{323594FA-E141-4234-AE05-360401972BE7}" type="slidenum">
              <a:rPr lang="en-US" altLang="en-US" smtClean="0"/>
              <a:pPr/>
              <a:t>7</a:t>
            </a:fld>
            <a:endParaRPr lang="en-US" altLang="en-US"/>
          </a:p>
        </p:txBody>
      </p:sp>
      <p:sp>
        <p:nvSpPr>
          <p:cNvPr id="3" name="Rectangle 2">
            <a:extLst>
              <a:ext uri="{FF2B5EF4-FFF2-40B4-BE49-F238E27FC236}">
                <a16:creationId xmlns:a16="http://schemas.microsoft.com/office/drawing/2014/main" id="{5B3F3380-6E24-C943-96CA-E08F4A8BE957}"/>
              </a:ext>
            </a:extLst>
          </p:cNvPr>
          <p:cNvSpPr/>
          <p:nvPr/>
        </p:nvSpPr>
        <p:spPr>
          <a:xfrm>
            <a:off x="125248" y="6377672"/>
            <a:ext cx="6679000" cy="261610"/>
          </a:xfrm>
          <a:prstGeom prst="rect">
            <a:avLst/>
          </a:prstGeom>
        </p:spPr>
        <p:txBody>
          <a:bodyPr wrap="square">
            <a:spAutoFit/>
          </a:bodyPr>
          <a:lstStyle/>
          <a:p>
            <a:r>
              <a:rPr lang="en-US" sz="1100" dirty="0">
                <a:solidFill>
                  <a:srgbClr val="0070C0"/>
                </a:solidFill>
              </a:rPr>
              <a:t>https://</a:t>
            </a:r>
            <a:r>
              <a:rPr lang="en-US" sz="1100" dirty="0" err="1">
                <a:solidFill>
                  <a:srgbClr val="0070C0"/>
                </a:solidFill>
              </a:rPr>
              <a:t>flatironschool.com</a:t>
            </a:r>
            <a:r>
              <a:rPr lang="en-US" sz="1100" dirty="0">
                <a:solidFill>
                  <a:srgbClr val="0070C0"/>
                </a:solidFill>
              </a:rPr>
              <a:t>/blog/reasons-why-you-should-learn-computer-programming/</a:t>
            </a:r>
          </a:p>
        </p:txBody>
      </p:sp>
      <p:sp>
        <p:nvSpPr>
          <p:cNvPr id="5" name="Rectangle 4">
            <a:extLst>
              <a:ext uri="{FF2B5EF4-FFF2-40B4-BE49-F238E27FC236}">
                <a16:creationId xmlns:a16="http://schemas.microsoft.com/office/drawing/2014/main" id="{64E94F1E-D818-D64F-9325-184A4814A0E1}"/>
              </a:ext>
            </a:extLst>
          </p:cNvPr>
          <p:cNvSpPr/>
          <p:nvPr/>
        </p:nvSpPr>
        <p:spPr>
          <a:xfrm>
            <a:off x="4139952" y="3789040"/>
            <a:ext cx="792088" cy="303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65105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9C3DC-C868-264C-BF64-00DED3AAE6E0}"/>
              </a:ext>
            </a:extLst>
          </p:cNvPr>
          <p:cNvSpPr>
            <a:spLocks noGrp="1"/>
          </p:cNvSpPr>
          <p:nvPr>
            <p:ph type="title"/>
          </p:nvPr>
        </p:nvSpPr>
        <p:spPr/>
        <p:txBody>
          <a:bodyPr/>
          <a:lstStyle/>
          <a:p>
            <a:r>
              <a:rPr lang="en-US" dirty="0"/>
              <a:t>Reasons to Learn Programing</a:t>
            </a:r>
          </a:p>
        </p:txBody>
      </p:sp>
      <p:sp>
        <p:nvSpPr>
          <p:cNvPr id="4" name="Slide Number Placeholder 3">
            <a:extLst>
              <a:ext uri="{FF2B5EF4-FFF2-40B4-BE49-F238E27FC236}">
                <a16:creationId xmlns:a16="http://schemas.microsoft.com/office/drawing/2014/main" id="{FBA8117A-7925-A245-8538-B5CB9F36CEFF}"/>
              </a:ext>
            </a:extLst>
          </p:cNvPr>
          <p:cNvSpPr>
            <a:spLocks noGrp="1"/>
          </p:cNvSpPr>
          <p:nvPr>
            <p:ph type="sldNum" sz="quarter" idx="11"/>
          </p:nvPr>
        </p:nvSpPr>
        <p:spPr/>
        <p:txBody>
          <a:bodyPr/>
          <a:lstStyle/>
          <a:p>
            <a:fld id="{323594FA-E141-4234-AE05-360401972BE7}" type="slidenum">
              <a:rPr lang="en-US" altLang="en-US" smtClean="0"/>
              <a:pPr/>
              <a:t>8</a:t>
            </a:fld>
            <a:endParaRPr lang="en-US" altLang="en-US"/>
          </a:p>
        </p:txBody>
      </p:sp>
      <p:sp>
        <p:nvSpPr>
          <p:cNvPr id="5" name="Rectangle 4">
            <a:extLst>
              <a:ext uri="{FF2B5EF4-FFF2-40B4-BE49-F238E27FC236}">
                <a16:creationId xmlns:a16="http://schemas.microsoft.com/office/drawing/2014/main" id="{7B959EFA-FFF3-104F-A89B-12B2702EDC0F}"/>
              </a:ext>
            </a:extLst>
          </p:cNvPr>
          <p:cNvSpPr/>
          <p:nvPr/>
        </p:nvSpPr>
        <p:spPr>
          <a:xfrm>
            <a:off x="228600" y="6419921"/>
            <a:ext cx="7227511" cy="261610"/>
          </a:xfrm>
          <a:prstGeom prst="rect">
            <a:avLst/>
          </a:prstGeom>
        </p:spPr>
        <p:txBody>
          <a:bodyPr wrap="square">
            <a:spAutoFit/>
          </a:bodyPr>
          <a:lstStyle/>
          <a:p>
            <a:r>
              <a:rPr lang="en-US" sz="1100" dirty="0">
                <a:solidFill>
                  <a:srgbClr val="0070C0"/>
                </a:solidFill>
              </a:rPr>
              <a:t>http://</a:t>
            </a:r>
            <a:r>
              <a:rPr lang="en-US" sz="1100" dirty="0" err="1">
                <a:solidFill>
                  <a:srgbClr val="0070C0"/>
                </a:solidFill>
              </a:rPr>
              <a:t>brianaspinall.com</a:t>
            </a:r>
            <a:r>
              <a:rPr lang="en-US" sz="1100" dirty="0">
                <a:solidFill>
                  <a:srgbClr val="0070C0"/>
                </a:solidFill>
              </a:rPr>
              <a:t>/10-reasons-kids-should-learn-to-code/</a:t>
            </a:r>
          </a:p>
        </p:txBody>
      </p:sp>
      <p:grpSp>
        <p:nvGrpSpPr>
          <p:cNvPr id="12" name="Group 11">
            <a:extLst>
              <a:ext uri="{FF2B5EF4-FFF2-40B4-BE49-F238E27FC236}">
                <a16:creationId xmlns:a16="http://schemas.microsoft.com/office/drawing/2014/main" id="{06942CB8-4124-C74D-BF0C-BE4C5966FF17}"/>
              </a:ext>
            </a:extLst>
          </p:cNvPr>
          <p:cNvGrpSpPr/>
          <p:nvPr/>
        </p:nvGrpSpPr>
        <p:grpSpPr>
          <a:xfrm>
            <a:off x="395536" y="2082800"/>
            <a:ext cx="8586801" cy="3632200"/>
            <a:chOff x="507999" y="2082800"/>
            <a:chExt cx="8586801" cy="3632200"/>
          </a:xfrm>
        </p:grpSpPr>
        <p:pic>
          <p:nvPicPr>
            <p:cNvPr id="7" name="Picture 6">
              <a:extLst>
                <a:ext uri="{FF2B5EF4-FFF2-40B4-BE49-F238E27FC236}">
                  <a16:creationId xmlns:a16="http://schemas.microsoft.com/office/drawing/2014/main" id="{7BDDB374-DE1D-0942-B35A-D202349B0AEF}"/>
                </a:ext>
              </a:extLst>
            </p:cNvPr>
            <p:cNvPicPr>
              <a:picLocks noChangeAspect="1"/>
            </p:cNvPicPr>
            <p:nvPr/>
          </p:nvPicPr>
          <p:blipFill rotWithShape="1">
            <a:blip r:embed="rId2">
              <a:extLst>
                <a:ext uri="{28A0092B-C50C-407E-A947-70E740481C1C}">
                  <a14:useLocalDpi xmlns:a14="http://schemas.microsoft.com/office/drawing/2010/main" val="0"/>
                </a:ext>
              </a:extLst>
            </a:blip>
            <a:srcRect t="24801"/>
            <a:stretch/>
          </p:blipFill>
          <p:spPr>
            <a:xfrm>
              <a:off x="507999" y="2082800"/>
              <a:ext cx="8586801" cy="3632200"/>
            </a:xfrm>
            <a:prstGeom prst="rect">
              <a:avLst/>
            </a:prstGeom>
          </p:spPr>
        </p:pic>
        <p:pic>
          <p:nvPicPr>
            <p:cNvPr id="9" name="Picture 8">
              <a:extLst>
                <a:ext uri="{FF2B5EF4-FFF2-40B4-BE49-F238E27FC236}">
                  <a16:creationId xmlns:a16="http://schemas.microsoft.com/office/drawing/2014/main" id="{7D922ADB-0ADB-E648-A8D9-ADA71D1E267F}"/>
                </a:ext>
              </a:extLst>
            </p:cNvPr>
            <p:cNvPicPr>
              <a:picLocks noChangeAspect="1"/>
            </p:cNvPicPr>
            <p:nvPr/>
          </p:nvPicPr>
          <p:blipFill rotWithShape="1">
            <a:blip r:embed="rId3">
              <a:extLst>
                <a:ext uri="{28A0092B-C50C-407E-A947-70E740481C1C}">
                  <a14:useLocalDpi xmlns:a14="http://schemas.microsoft.com/office/drawing/2010/main" val="0"/>
                </a:ext>
              </a:extLst>
            </a:blip>
            <a:srcRect l="22447" r="28621"/>
            <a:stretch/>
          </p:blipFill>
          <p:spPr>
            <a:xfrm>
              <a:off x="5537198" y="3728170"/>
              <a:ext cx="1236135" cy="1420991"/>
            </a:xfrm>
            <a:prstGeom prst="rect">
              <a:avLst/>
            </a:prstGeom>
          </p:spPr>
        </p:pic>
        <p:pic>
          <p:nvPicPr>
            <p:cNvPr id="11" name="Picture 10">
              <a:extLst>
                <a:ext uri="{FF2B5EF4-FFF2-40B4-BE49-F238E27FC236}">
                  <a16:creationId xmlns:a16="http://schemas.microsoft.com/office/drawing/2014/main" id="{F271FA0E-30E8-DC42-8233-BF0A3352B164}"/>
                </a:ext>
              </a:extLst>
            </p:cNvPr>
            <p:cNvPicPr>
              <a:picLocks noChangeAspect="1"/>
            </p:cNvPicPr>
            <p:nvPr/>
          </p:nvPicPr>
          <p:blipFill rotWithShape="1">
            <a:blip r:embed="rId4">
              <a:extLst>
                <a:ext uri="{28A0092B-C50C-407E-A947-70E740481C1C}">
                  <a14:useLocalDpi xmlns:a14="http://schemas.microsoft.com/office/drawing/2010/main" val="0"/>
                </a:ext>
              </a:extLst>
            </a:blip>
            <a:srcRect l="10235" r="6334"/>
            <a:stretch/>
          </p:blipFill>
          <p:spPr>
            <a:xfrm>
              <a:off x="5537198" y="2082801"/>
              <a:ext cx="1411066" cy="1187450"/>
            </a:xfrm>
            <a:prstGeom prst="rect">
              <a:avLst/>
            </a:prstGeom>
          </p:spPr>
        </p:pic>
      </p:grpSp>
    </p:spTree>
    <p:extLst>
      <p:ext uri="{BB962C8B-B14F-4D97-AF65-F5344CB8AC3E}">
        <p14:creationId xmlns:p14="http://schemas.microsoft.com/office/powerpoint/2010/main" val="122020534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EE9B-5953-B74E-87F7-467E1F4364E4}"/>
              </a:ext>
            </a:extLst>
          </p:cNvPr>
          <p:cNvSpPr>
            <a:spLocks noGrp="1"/>
          </p:cNvSpPr>
          <p:nvPr>
            <p:ph type="title"/>
          </p:nvPr>
        </p:nvSpPr>
        <p:spPr/>
        <p:txBody>
          <a:bodyPr/>
          <a:lstStyle/>
          <a:p>
            <a:r>
              <a:rPr lang="en-US" dirty="0"/>
              <a:t>Java</a:t>
            </a:r>
          </a:p>
        </p:txBody>
      </p:sp>
      <p:sp>
        <p:nvSpPr>
          <p:cNvPr id="3" name="Content Placeholder 2">
            <a:extLst>
              <a:ext uri="{FF2B5EF4-FFF2-40B4-BE49-F238E27FC236}">
                <a16:creationId xmlns:a16="http://schemas.microsoft.com/office/drawing/2014/main" id="{C06E1591-51FA-2E43-ABF5-B6807BE740CA}"/>
              </a:ext>
            </a:extLst>
          </p:cNvPr>
          <p:cNvSpPr>
            <a:spLocks noGrp="1"/>
          </p:cNvSpPr>
          <p:nvPr>
            <p:ph idx="1"/>
          </p:nvPr>
        </p:nvSpPr>
        <p:spPr>
          <a:xfrm>
            <a:off x="228600" y="1124744"/>
            <a:ext cx="8610600" cy="4876800"/>
          </a:xfrm>
        </p:spPr>
        <p:txBody>
          <a:bodyPr/>
          <a:lstStyle/>
          <a:p>
            <a:r>
              <a:rPr lang="en-US" b="1" dirty="0">
                <a:solidFill>
                  <a:srgbClr val="FF0000"/>
                </a:solidFill>
              </a:rPr>
              <a:t>Java</a:t>
            </a:r>
            <a:r>
              <a:rPr lang="en-US" dirty="0"/>
              <a:t> is a widely used class-based, object-oriented programming language and software platform that runs on billions of devices, including </a:t>
            </a:r>
            <a:r>
              <a:rPr lang="en-US" dirty="0">
                <a:solidFill>
                  <a:srgbClr val="0432FF"/>
                </a:solidFill>
              </a:rPr>
              <a:t>notebook computers</a:t>
            </a:r>
            <a:r>
              <a:rPr lang="en-US" dirty="0"/>
              <a:t>, </a:t>
            </a:r>
            <a:r>
              <a:rPr lang="en-US" dirty="0">
                <a:solidFill>
                  <a:srgbClr val="0432FF"/>
                </a:solidFill>
              </a:rPr>
              <a:t>mobile devices</a:t>
            </a:r>
            <a:r>
              <a:rPr lang="en-US" dirty="0"/>
              <a:t>, </a:t>
            </a:r>
            <a:r>
              <a:rPr lang="en-US" dirty="0">
                <a:solidFill>
                  <a:srgbClr val="0432FF"/>
                </a:solidFill>
              </a:rPr>
              <a:t>gaming consoles</a:t>
            </a:r>
            <a:r>
              <a:rPr lang="en-US" dirty="0"/>
              <a:t>, </a:t>
            </a:r>
            <a:r>
              <a:rPr lang="en-US" dirty="0">
                <a:solidFill>
                  <a:srgbClr val="0432FF"/>
                </a:solidFill>
              </a:rPr>
              <a:t>medical devices and many others. </a:t>
            </a:r>
          </a:p>
          <a:p>
            <a:r>
              <a:rPr lang="en-US" dirty="0"/>
              <a:t>When the language was invented in 1991, the primary goal was to be able to "</a:t>
            </a:r>
            <a:r>
              <a:rPr lang="en-US" b="1" dirty="0">
                <a:solidFill>
                  <a:srgbClr val="7030A0"/>
                </a:solidFill>
              </a:rPr>
              <a:t>write once, run anywhere (WORA)</a:t>
            </a:r>
            <a:r>
              <a:rPr lang="en-US" b="1" dirty="0"/>
              <a:t>”</a:t>
            </a:r>
            <a:r>
              <a:rPr lang="en-US" b="1" dirty="0">
                <a:solidFill>
                  <a:srgbClr val="7030A0"/>
                </a:solidFill>
              </a:rPr>
              <a:t>.</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8B899990-69D2-B546-A423-100065C562B0}"/>
              </a:ext>
            </a:extLst>
          </p:cNvPr>
          <p:cNvSpPr>
            <a:spLocks noGrp="1"/>
          </p:cNvSpPr>
          <p:nvPr>
            <p:ph type="sldNum" sz="quarter" idx="11"/>
          </p:nvPr>
        </p:nvSpPr>
        <p:spPr/>
        <p:txBody>
          <a:bodyPr/>
          <a:lstStyle/>
          <a:p>
            <a:fld id="{323594FA-E141-4234-AE05-360401972BE7}" type="slidenum">
              <a:rPr lang="en-US" altLang="en-US" smtClean="0"/>
              <a:pPr/>
              <a:t>9</a:t>
            </a:fld>
            <a:endParaRPr lang="en-US" altLang="en-US"/>
          </a:p>
        </p:txBody>
      </p:sp>
      <p:pic>
        <p:nvPicPr>
          <p:cNvPr id="8" name="Picture 7">
            <a:extLst>
              <a:ext uri="{FF2B5EF4-FFF2-40B4-BE49-F238E27FC236}">
                <a16:creationId xmlns:a16="http://schemas.microsoft.com/office/drawing/2014/main" id="{F608FCB9-DD37-684C-9268-47AC8FA8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533" y="3107847"/>
            <a:ext cx="1710267" cy="3123711"/>
          </a:xfrm>
          <a:prstGeom prst="rect">
            <a:avLst/>
          </a:prstGeom>
        </p:spPr>
      </p:pic>
    </p:spTree>
    <p:extLst>
      <p:ext uri="{BB962C8B-B14F-4D97-AF65-F5344CB8AC3E}">
        <p14:creationId xmlns:p14="http://schemas.microsoft.com/office/powerpoint/2010/main" val="334887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6.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00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241500</TotalTime>
  <Words>997</Words>
  <Application>Microsoft Macintosh PowerPoint</Application>
  <PresentationFormat>On-screen Show (4:3)</PresentationFormat>
  <Paragraphs>211</Paragraphs>
  <Slides>23</Slides>
  <Notes>17</Notes>
  <HiddenSlides>0</HiddenSlides>
  <MMClips>0</MMClips>
  <ScaleCrop>false</ScaleCrop>
  <HeadingPairs>
    <vt:vector size="6" baseType="variant">
      <vt:variant>
        <vt:lpstr>Fonts Used</vt:lpstr>
      </vt:variant>
      <vt:variant>
        <vt:i4>10</vt:i4>
      </vt:variant>
      <vt:variant>
        <vt:lpstr>Theme</vt:lpstr>
      </vt:variant>
      <vt:variant>
        <vt:i4>47</vt:i4>
      </vt:variant>
      <vt:variant>
        <vt:lpstr>Slide Titles</vt:lpstr>
      </vt:variant>
      <vt:variant>
        <vt:i4>23</vt:i4>
      </vt:variant>
    </vt:vector>
  </HeadingPairs>
  <TitlesOfParts>
    <vt:vector size="80" baseType="lpstr">
      <vt:lpstr>ＭＳ Ｐゴシック</vt:lpstr>
      <vt:lpstr>Arial</vt:lpstr>
      <vt:lpstr>Calibri</vt:lpstr>
      <vt:lpstr>Calibri Light</vt:lpstr>
      <vt:lpstr>Courier New</vt:lpstr>
      <vt:lpstr>Garamond</vt:lpstr>
      <vt:lpstr>나눔고딕</vt:lpstr>
      <vt:lpstr>Tahoma</vt:lpstr>
      <vt:lpstr>Times New Roman</vt:lpstr>
      <vt:lpstr>Wingdings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7_Edge</vt:lpstr>
      <vt:lpstr>18_Edge</vt:lpstr>
      <vt:lpstr>19_Edge</vt:lpstr>
      <vt:lpstr>11_Edge</vt:lpstr>
      <vt:lpstr>14_Edge</vt:lpstr>
      <vt:lpstr>137_Edge</vt:lpstr>
      <vt:lpstr>27_Edge</vt:lpstr>
      <vt:lpstr>28_Edge</vt:lpstr>
      <vt:lpstr>100_Edge</vt:lpstr>
      <vt:lpstr>29_Edge</vt:lpstr>
      <vt:lpstr>41_Edge</vt:lpstr>
      <vt:lpstr>     CSCI 1304: Programming I </vt:lpstr>
      <vt:lpstr>About Me </vt:lpstr>
      <vt:lpstr>About Me </vt:lpstr>
      <vt:lpstr>Top Universities </vt:lpstr>
      <vt:lpstr>Course Info</vt:lpstr>
      <vt:lpstr>Programming</vt:lpstr>
      <vt:lpstr>Reasons to Learn Programing</vt:lpstr>
      <vt:lpstr>Reasons to Learn Programing</vt:lpstr>
      <vt:lpstr>Java</vt:lpstr>
      <vt:lpstr>Java Applications</vt:lpstr>
      <vt:lpstr>Top Java Apps</vt:lpstr>
      <vt:lpstr>Why Java?</vt:lpstr>
      <vt:lpstr>Course Description</vt:lpstr>
      <vt:lpstr>Course Description</vt:lpstr>
      <vt:lpstr>Course Description</vt:lpstr>
      <vt:lpstr>Course Objectives</vt:lpstr>
      <vt:lpstr>Main Textbook  </vt:lpstr>
      <vt:lpstr>Course Schedule</vt:lpstr>
      <vt:lpstr> Course Teaching Method   </vt:lpstr>
      <vt:lpstr>Course requirements   </vt:lpstr>
      <vt:lpstr>Grading</vt:lpstr>
      <vt:lpstr>Assignments and Quizzes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Microsoft Office User</cp:lastModifiedBy>
  <cp:revision>3435</cp:revision>
  <cp:lastPrinted>2022-05-16T13:57:54Z</cp:lastPrinted>
  <dcterms:created xsi:type="dcterms:W3CDTF">2010-10-08T20:41:54Z</dcterms:created>
  <dcterms:modified xsi:type="dcterms:W3CDTF">2023-09-10T12:46:17Z</dcterms:modified>
</cp:coreProperties>
</file>